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handoutMasterIdLst>
    <p:handoutMasterId r:id="rId9"/>
  </p:handoutMasterIdLst>
  <p:sldIdLst>
    <p:sldId id="337" r:id="rId2"/>
    <p:sldId id="342" r:id="rId3"/>
    <p:sldId id="310" r:id="rId4"/>
    <p:sldId id="340" r:id="rId5"/>
    <p:sldId id="341" r:id="rId6"/>
    <p:sldId id="343" r:id="rId7"/>
  </p:sldIdLst>
  <p:sldSz cx="12192000" cy="6858000"/>
  <p:notesSz cx="6810375" cy="9942513"/>
  <p:custDataLst>
    <p:tags r:id="rId10"/>
  </p:custDataLst>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orient="horz" pos="259" userDrawn="1">
          <p15:clr>
            <a:srgbClr val="A4A3A4"/>
          </p15:clr>
        </p15:guide>
        <p15:guide id="3" orient="horz" pos="3724" userDrawn="1">
          <p15:clr>
            <a:srgbClr val="A4A3A4"/>
          </p15:clr>
        </p15:guide>
        <p15:guide id="4" orient="horz" pos="3996">
          <p15:clr>
            <a:srgbClr val="A4A3A4"/>
          </p15:clr>
        </p15:guide>
        <p15:guide id="5" orient="horz" pos="114">
          <p15:clr>
            <a:srgbClr val="A4A3A4"/>
          </p15:clr>
        </p15:guide>
        <p15:guide id="6" orient="horz" pos="4207">
          <p15:clr>
            <a:srgbClr val="A4A3A4"/>
          </p15:clr>
        </p15:guide>
        <p15:guide id="7" pos="441">
          <p15:clr>
            <a:srgbClr val="A4A3A4"/>
          </p15:clr>
        </p15:guide>
        <p15:guide id="8" pos="7237">
          <p15:clr>
            <a:srgbClr val="A4A3A4"/>
          </p15:clr>
        </p15:guide>
        <p15:guide id="10" pos="7564">
          <p15:clr>
            <a:srgbClr val="A4A3A4"/>
          </p15:clr>
        </p15:guide>
        <p15:guide id="11" pos="3663">
          <p15:clr>
            <a:srgbClr val="A4A3A4"/>
          </p15:clr>
        </p15:guide>
        <p15:guide id="12" pos="4017">
          <p15:clr>
            <a:srgbClr val="A4A3A4"/>
          </p15:clr>
        </p15:guide>
        <p15:guide id="13" pos="3840">
          <p15:clr>
            <a:srgbClr val="A4A3A4"/>
          </p15:clr>
        </p15:guide>
        <p15:guide id="14" orient="horz" pos="3702">
          <p15:clr>
            <a:srgbClr val="A4A3A4"/>
          </p15:clr>
        </p15:guide>
        <p15:guide id="15" orient="horz" pos="3974">
          <p15:clr>
            <a:srgbClr val="A4A3A4"/>
          </p15:clr>
        </p15:guide>
        <p15:guide id="16" orient="horz" pos="119">
          <p15:clr>
            <a:srgbClr val="A4A3A4"/>
          </p15:clr>
        </p15:guide>
        <p15:guide id="17" orient="horz" pos="4201">
          <p15:clr>
            <a:srgbClr val="A4A3A4"/>
          </p15:clr>
        </p15:guide>
        <p15:guide id="18" pos="438">
          <p15:clr>
            <a:srgbClr val="A4A3A4"/>
          </p15:clr>
        </p15:guide>
        <p15:guide id="19" pos="7559">
          <p15:clr>
            <a:srgbClr val="A4A3A4"/>
          </p15:clr>
        </p15:guide>
        <p15:guide id="20" pos="2207">
          <p15:clr>
            <a:srgbClr val="A4A3A4"/>
          </p15:clr>
        </p15:guide>
        <p15:guide id="21" pos="583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guide id="3" orient="horz" pos="3131">
          <p15:clr>
            <a:srgbClr val="A4A3A4"/>
          </p15:clr>
        </p15:guide>
        <p15:guide id="4"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a Løvengren Ravn" initials="PL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snapToObjects="1">
      <p:cViewPr varScale="1">
        <p:scale>
          <a:sx n="103" d="100"/>
          <a:sy n="103" d="100"/>
        </p:scale>
        <p:origin x="462" y="102"/>
      </p:cViewPr>
      <p:guideLst>
        <p:guide orient="horz" pos="913"/>
        <p:guide orient="horz" pos="259"/>
        <p:guide orient="horz" pos="3724"/>
        <p:guide orient="horz" pos="3996"/>
        <p:guide orient="horz" pos="114"/>
        <p:guide orient="horz" pos="4207"/>
        <p:guide pos="441"/>
        <p:guide pos="7237"/>
        <p:guide pos="7564"/>
        <p:guide pos="3663"/>
        <p:guide pos="4017"/>
        <p:guide pos="3840"/>
        <p:guide orient="horz" pos="3702"/>
        <p:guide orient="horz" pos="3974"/>
        <p:guide orient="horz" pos="119"/>
        <p:guide orient="horz" pos="4201"/>
        <p:guide pos="438"/>
        <p:guide pos="7559"/>
        <p:guide pos="2207"/>
        <p:guide pos="58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76" d="100"/>
          <a:sy n="76" d="100"/>
        </p:scale>
        <p:origin x="-3978" y="-108"/>
      </p:cViewPr>
      <p:guideLst>
        <p:guide orient="horz" pos="3223"/>
        <p:guide pos="2236"/>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10" tIns="47855" rIns="95710" bIns="47855" numCol="1" anchor="t" anchorCtr="0" compatLnSpc="1">
            <a:prstTxWarp prst="textNoShape">
              <a:avLst/>
            </a:prstTxWarp>
          </a:bodyPr>
          <a:lstStyle>
            <a:lvl1pPr defTabSz="957316">
              <a:lnSpc>
                <a:spcPct val="100000"/>
              </a:lnSpc>
              <a:spcBef>
                <a:spcPct val="0"/>
              </a:spcBef>
              <a:defRPr sz="1300"/>
            </a:lvl1pPr>
          </a:lstStyle>
          <a:p>
            <a:endParaRPr lang="da-DK" dirty="0"/>
          </a:p>
        </p:txBody>
      </p:sp>
      <p:sp>
        <p:nvSpPr>
          <p:cNvPr id="3075" name="Rectangle 3"/>
          <p:cNvSpPr>
            <a:spLocks noGrp="1" noChangeArrowheads="1"/>
          </p:cNvSpPr>
          <p:nvPr>
            <p:ph type="dt" sz="quarter" idx="1"/>
          </p:nvPr>
        </p:nvSpPr>
        <p:spPr bwMode="auto">
          <a:xfrm>
            <a:off x="3857487" y="0"/>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10" tIns="47855" rIns="95710" bIns="47855" numCol="1" anchor="t" anchorCtr="0" compatLnSpc="1">
            <a:prstTxWarp prst="textNoShape">
              <a:avLst/>
            </a:prstTxWarp>
          </a:bodyPr>
          <a:lstStyle>
            <a:lvl1pPr algn="r" defTabSz="957316">
              <a:lnSpc>
                <a:spcPct val="100000"/>
              </a:lnSpc>
              <a:spcBef>
                <a:spcPct val="0"/>
              </a:spcBef>
              <a:defRPr sz="1300"/>
            </a:lvl1pPr>
          </a:lstStyle>
          <a:p>
            <a:endParaRPr lang="da-DK" dirty="0"/>
          </a:p>
        </p:txBody>
      </p:sp>
      <p:sp>
        <p:nvSpPr>
          <p:cNvPr id="3076" name="Rectangle 4"/>
          <p:cNvSpPr>
            <a:spLocks noGrp="1" noChangeArrowheads="1"/>
          </p:cNvSpPr>
          <p:nvPr>
            <p:ph type="ftr" sz="quarter" idx="2"/>
          </p:nvPr>
        </p:nvSpPr>
        <p:spPr bwMode="auto">
          <a:xfrm>
            <a:off x="0"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10" tIns="47855" rIns="95710" bIns="47855" numCol="1" anchor="b" anchorCtr="0" compatLnSpc="1">
            <a:prstTxWarp prst="textNoShape">
              <a:avLst/>
            </a:prstTxWarp>
          </a:bodyPr>
          <a:lstStyle>
            <a:lvl1pPr defTabSz="957316">
              <a:lnSpc>
                <a:spcPct val="100000"/>
              </a:lnSpc>
              <a:spcBef>
                <a:spcPct val="0"/>
              </a:spcBef>
              <a:defRPr sz="1300"/>
            </a:lvl1pPr>
          </a:lstStyle>
          <a:p>
            <a:endParaRPr lang="da-DK" dirty="0"/>
          </a:p>
        </p:txBody>
      </p:sp>
      <p:sp>
        <p:nvSpPr>
          <p:cNvPr id="3077" name="Rectangle 5"/>
          <p:cNvSpPr>
            <a:spLocks noGrp="1" noChangeArrowheads="1"/>
          </p:cNvSpPr>
          <p:nvPr>
            <p:ph type="sldNum" sz="quarter" idx="3"/>
          </p:nvPr>
        </p:nvSpPr>
        <p:spPr bwMode="auto">
          <a:xfrm>
            <a:off x="3857487"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10" tIns="47855" rIns="95710" bIns="47855" numCol="1" anchor="b" anchorCtr="0" compatLnSpc="1">
            <a:prstTxWarp prst="textNoShape">
              <a:avLst/>
            </a:prstTxWarp>
          </a:bodyPr>
          <a:lstStyle>
            <a:lvl1pPr algn="r" defTabSz="957316">
              <a:lnSpc>
                <a:spcPct val="100000"/>
              </a:lnSpc>
              <a:spcBef>
                <a:spcPct val="0"/>
              </a:spcBef>
              <a:defRPr sz="1300"/>
            </a:lvl1pPr>
          </a:lstStyle>
          <a:p>
            <a:fld id="{7BDCB627-C57F-4AEF-9AD3-12F7BE6D30D0}" type="slidenum">
              <a:rPr lang="da-DK" smtClean="0"/>
              <a:pPr/>
              <a:t>‹nr.›</a:t>
            </a:fld>
            <a:endParaRPr lang="da-DK" dirty="0"/>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10" tIns="47855" rIns="95710" bIns="47855" numCol="1" anchor="t" anchorCtr="0" compatLnSpc="1">
            <a:prstTxWarp prst="textNoShape">
              <a:avLst/>
            </a:prstTxWarp>
          </a:bodyPr>
          <a:lstStyle>
            <a:lvl1pPr defTabSz="957316">
              <a:lnSpc>
                <a:spcPct val="100000"/>
              </a:lnSpc>
              <a:spcBef>
                <a:spcPct val="0"/>
              </a:spcBef>
              <a:defRPr sz="1300"/>
            </a:lvl1pPr>
          </a:lstStyle>
          <a:p>
            <a:endParaRPr lang="da-DK" dirty="0"/>
          </a:p>
        </p:txBody>
      </p:sp>
      <p:sp>
        <p:nvSpPr>
          <p:cNvPr id="4099" name="Rectangle 3"/>
          <p:cNvSpPr>
            <a:spLocks noGrp="1" noChangeArrowheads="1"/>
          </p:cNvSpPr>
          <p:nvPr>
            <p:ph type="dt" idx="1"/>
          </p:nvPr>
        </p:nvSpPr>
        <p:spPr bwMode="auto">
          <a:xfrm>
            <a:off x="3857487" y="0"/>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10" tIns="47855" rIns="95710" bIns="47855" numCol="1" anchor="t" anchorCtr="0" compatLnSpc="1">
            <a:prstTxWarp prst="textNoShape">
              <a:avLst/>
            </a:prstTxWarp>
          </a:bodyPr>
          <a:lstStyle>
            <a:lvl1pPr algn="r" defTabSz="957316">
              <a:lnSpc>
                <a:spcPct val="100000"/>
              </a:lnSpc>
              <a:spcBef>
                <a:spcPct val="0"/>
              </a:spcBef>
              <a:defRPr sz="1300"/>
            </a:lvl1pPr>
          </a:lstStyle>
          <a:p>
            <a:endParaRPr lang="da-DK" dirty="0"/>
          </a:p>
        </p:txBody>
      </p:sp>
      <p:sp>
        <p:nvSpPr>
          <p:cNvPr id="4100" name="Rectangle 4"/>
          <p:cNvSpPr>
            <a:spLocks noGrp="1" noRot="1" noChangeAspect="1" noChangeArrowheads="1" noTextEdit="1"/>
          </p:cNvSpPr>
          <p:nvPr>
            <p:ph type="sldImg" idx="2"/>
          </p:nvPr>
        </p:nvSpPr>
        <p:spPr bwMode="auto">
          <a:xfrm>
            <a:off x="92075" y="746125"/>
            <a:ext cx="66262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2256" y="4722192"/>
            <a:ext cx="5445863" cy="447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10" tIns="47855" rIns="95710" bIns="47855"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102" name="Rectangle 6"/>
          <p:cNvSpPr>
            <a:spLocks noGrp="1" noChangeArrowheads="1"/>
          </p:cNvSpPr>
          <p:nvPr>
            <p:ph type="ftr" sz="quarter" idx="4"/>
          </p:nvPr>
        </p:nvSpPr>
        <p:spPr bwMode="auto">
          <a:xfrm>
            <a:off x="0"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10" tIns="47855" rIns="95710" bIns="47855" numCol="1" anchor="b" anchorCtr="0" compatLnSpc="1">
            <a:prstTxWarp prst="textNoShape">
              <a:avLst/>
            </a:prstTxWarp>
          </a:bodyPr>
          <a:lstStyle>
            <a:lvl1pPr defTabSz="957316">
              <a:lnSpc>
                <a:spcPct val="100000"/>
              </a:lnSpc>
              <a:spcBef>
                <a:spcPct val="0"/>
              </a:spcBef>
              <a:defRPr sz="1300"/>
            </a:lvl1pPr>
          </a:lstStyle>
          <a:p>
            <a:endParaRPr lang="da-DK" dirty="0"/>
          </a:p>
        </p:txBody>
      </p:sp>
      <p:sp>
        <p:nvSpPr>
          <p:cNvPr id="4103" name="Rectangle 7"/>
          <p:cNvSpPr>
            <a:spLocks noGrp="1" noChangeArrowheads="1"/>
          </p:cNvSpPr>
          <p:nvPr>
            <p:ph type="sldNum" sz="quarter" idx="5"/>
          </p:nvPr>
        </p:nvSpPr>
        <p:spPr bwMode="auto">
          <a:xfrm>
            <a:off x="3857487"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10" tIns="47855" rIns="95710" bIns="47855" numCol="1" anchor="b" anchorCtr="0" compatLnSpc="1">
            <a:prstTxWarp prst="textNoShape">
              <a:avLst/>
            </a:prstTxWarp>
          </a:bodyPr>
          <a:lstStyle>
            <a:lvl1pPr algn="r" defTabSz="957316">
              <a:lnSpc>
                <a:spcPct val="100000"/>
              </a:lnSpc>
              <a:spcBef>
                <a:spcPct val="0"/>
              </a:spcBef>
              <a:defRPr sz="1300"/>
            </a:lvl1pPr>
          </a:lstStyle>
          <a:p>
            <a:fld id="{27848E65-9E75-41AE-BC80-13A10C6B0591}" type="slidenum">
              <a:rPr lang="da-DK" smtClean="0"/>
              <a:pPr/>
              <a:t>‹nr.›</a:t>
            </a:fld>
            <a:endParaRPr lang="da-DK" dirty="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3</a:t>
            </a:fld>
            <a:endParaRPr lang="da-DK"/>
          </a:p>
        </p:txBody>
      </p:sp>
      <p:sp>
        <p:nvSpPr>
          <p:cNvPr id="600066" name="Rectangle 2"/>
          <p:cNvSpPr>
            <a:spLocks noGrp="1" noRot="1" noChangeAspect="1" noChangeArrowheads="1" noTextEdit="1"/>
          </p:cNvSpPr>
          <p:nvPr>
            <p:ph type="sldImg"/>
          </p:nvPr>
        </p:nvSpPr>
        <p:spPr>
          <a:xfrm>
            <a:off x="92075" y="746125"/>
            <a:ext cx="6626225" cy="3727450"/>
          </a:xfrm>
          <a:ln/>
        </p:spPr>
      </p:sp>
      <p:sp>
        <p:nvSpPr>
          <p:cNvPr id="600067"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4</a:t>
            </a:fld>
            <a:endParaRPr lang="da-DK"/>
          </a:p>
        </p:txBody>
      </p:sp>
      <p:sp>
        <p:nvSpPr>
          <p:cNvPr id="600066" name="Rectangle 2"/>
          <p:cNvSpPr>
            <a:spLocks noGrp="1" noRot="1" noChangeAspect="1" noChangeArrowheads="1" noTextEdit="1"/>
          </p:cNvSpPr>
          <p:nvPr>
            <p:ph type="sldImg"/>
          </p:nvPr>
        </p:nvSpPr>
        <p:spPr>
          <a:xfrm>
            <a:off x="92075" y="746125"/>
            <a:ext cx="6626225" cy="3727450"/>
          </a:xfrm>
          <a:ln/>
        </p:spPr>
      </p:sp>
      <p:sp>
        <p:nvSpPr>
          <p:cNvPr id="600067"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5</a:t>
            </a:fld>
            <a:endParaRPr lang="da-DK"/>
          </a:p>
        </p:txBody>
      </p:sp>
      <p:sp>
        <p:nvSpPr>
          <p:cNvPr id="600066" name="Rectangle 2"/>
          <p:cNvSpPr>
            <a:spLocks noGrp="1" noRot="1" noChangeAspect="1" noChangeArrowheads="1" noTextEdit="1"/>
          </p:cNvSpPr>
          <p:nvPr>
            <p:ph type="sldImg"/>
          </p:nvPr>
        </p:nvSpPr>
        <p:spPr>
          <a:xfrm>
            <a:off x="92075" y="746125"/>
            <a:ext cx="6626225" cy="3727450"/>
          </a:xfrm>
          <a:ln/>
        </p:spPr>
      </p:sp>
      <p:sp>
        <p:nvSpPr>
          <p:cNvPr id="600067" name="Rectangle 3"/>
          <p:cNvSpPr>
            <a:spLocks noGrp="1" noChangeArrowheads="1"/>
          </p:cNvSpPr>
          <p:nvPr>
            <p:ph type="body" idx="1"/>
          </p:nvPr>
        </p:nvSpPr>
        <p:spPr/>
        <p:txBody>
          <a:bodyPr/>
          <a:lstStyle/>
          <a:p>
            <a:endParaRPr lang="da-DK"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80974"/>
            <a:ext cx="11828462"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6" y="1296563"/>
            <a:ext cx="4967738"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14" name="Logo hvid"/>
          <p:cNvSpPr>
            <a:spLocks noGrp="1"/>
          </p:cNvSpPr>
          <p:nvPr>
            <p:ph type="body" sz="quarter" idx="14" hasCustomPrompt="1"/>
          </p:nvPr>
        </p:nvSpPr>
        <p:spPr>
          <a:xfrm>
            <a:off x="719572" y="415184"/>
            <a:ext cx="2145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34" y="1450800"/>
            <a:ext cx="3941166"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22-05-2019</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19356604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68"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22-05-2019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7"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411910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22-05-2019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73542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400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0"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t>22-05-2019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0588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t>22-05-2019</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75495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22-05-2019</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0717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22-05-2019</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22-05-2019</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335309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8"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7"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22-05-2019</a:t>
            </a:fld>
            <a:endParaRPr lang="da-DK" dirty="0"/>
          </a:p>
        </p:txBody>
      </p:sp>
      <p:sp>
        <p:nvSpPr>
          <p:cNvPr id="5" name="Footer Placeholder 4"/>
          <p:cNvSpPr>
            <a:spLocks noGrp="1"/>
          </p:cNvSpPr>
          <p:nvPr>
            <p:ph type="ftr" sz="quarter" idx="11"/>
          </p:nvPr>
        </p:nvSpPr>
        <p:spPr>
          <a:xfrm>
            <a:off x="1029600" y="6385399"/>
            <a:ext cx="3794400" cy="333956"/>
          </a:xfrm>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43929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8" y="1450800"/>
            <a:ext cx="7084710"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22-05-2019</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30441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22-05-2019</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113786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999"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00" y="1800000"/>
            <a:ext cx="5111550"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22-05-2019</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47104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5"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t>22-05-2019</a:t>
            </a:fld>
            <a:endParaRPr lang="da-DK" dirty="0"/>
          </a:p>
        </p:txBody>
      </p:sp>
      <p:sp>
        <p:nvSpPr>
          <p:cNvPr id="9" name="Footer Placeholder 8"/>
          <p:cNvSpPr>
            <a:spLocks noGrp="1"/>
          </p:cNvSpPr>
          <p:nvPr>
            <p:ph type="ftr" sz="quarter" idx="11"/>
          </p:nvPr>
        </p:nvSpPr>
        <p:spPr/>
        <p:txBody>
          <a:body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5" name="TextBox 14"/>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286731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1675" y="1357273"/>
            <a:ext cx="10785475"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22-05-2019</a:t>
            </a:fld>
            <a:endParaRPr lang="da-DK"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0"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0" cy="6496050"/>
          </a:xfrm>
          <a:prstGeom prst="rect">
            <a:avLst/>
          </a:prstGeom>
          <a:solidFill>
            <a:schemeClr val="tx2"/>
          </a:solidFill>
          <a:ln>
            <a:noFill/>
          </a:ln>
          <a:effectLst/>
          <a:extLst/>
        </p:spPr>
        <p:txBody>
          <a:bodyPr wrap="none" lIns="0" tIns="0" rIns="0" bIns="0" anchor="ctr"/>
          <a:lstStyle/>
          <a:p>
            <a:endParaRPr lang="da-DK" sz="1700" dirty="0"/>
          </a:p>
        </p:txBody>
      </p:sp>
      <p:sp>
        <p:nvSpPr>
          <p:cNvPr id="2" name="Title 1"/>
          <p:cNvSpPr>
            <a:spLocks noGrp="1"/>
          </p:cNvSpPr>
          <p:nvPr>
            <p:ph type="title" hasCustomPrompt="1"/>
          </p:nvPr>
        </p:nvSpPr>
        <p:spPr>
          <a:xfrm>
            <a:off x="702668"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t>22-05-2019</a:t>
            </a:fld>
            <a:endParaRPr lang="da-DK"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0"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7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336004"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8000"/>
              </a:lnSpc>
              <a:spcBef>
                <a:spcPts val="600"/>
              </a:spcBef>
            </a:pPr>
            <a:r>
              <a:rPr lang="da-DK" sz="900" b="1" noProof="1">
                <a:solidFill>
                  <a:schemeClr val="tx1">
                    <a:lumMod val="65000"/>
                    <a:lumOff val="35000"/>
                  </a:schemeClr>
                </a:solidFill>
              </a:rPr>
              <a:t>Indsæt tekst i sidefod</a:t>
            </a:r>
          </a:p>
          <a:p>
            <a:pPr algn="r">
              <a:lnSpc>
                <a:spcPct val="108000"/>
              </a:lnSpc>
              <a:spcBef>
                <a:spcPts val="600"/>
              </a:spcBef>
            </a:pPr>
            <a:r>
              <a:rPr lang="da-DK" sz="900" b="1" noProof="1">
                <a:solidFill>
                  <a:schemeClr val="tx1">
                    <a:lumMod val="65000"/>
                    <a:lumOff val="35000"/>
                  </a:schemeClr>
                </a:solidFill>
              </a:rPr>
              <a:t>1. </a:t>
            </a:r>
            <a:r>
              <a:rPr lang="da-DK" sz="900" noProof="1">
                <a:solidFill>
                  <a:schemeClr val="tx1">
                    <a:lumMod val="65000"/>
                    <a:lumOff val="35000"/>
                  </a:schemeClr>
                </a:solidFill>
              </a:rPr>
              <a:t>Vælg </a:t>
            </a:r>
            <a:r>
              <a:rPr lang="da-DK" sz="900" b="1" noProof="1">
                <a:solidFill>
                  <a:schemeClr val="tx1">
                    <a:lumMod val="65000"/>
                    <a:lumOff val="35000"/>
                  </a:schemeClr>
                </a:solidFill>
              </a:rPr>
              <a:t>Indsæt</a:t>
            </a:r>
            <a:r>
              <a:rPr lang="da-DK" sz="900" noProof="1">
                <a:solidFill>
                  <a:schemeClr val="tx1">
                    <a:lumMod val="65000"/>
                    <a:lumOff val="35000"/>
                  </a:schemeClr>
                </a:solidFill>
              </a:rPr>
              <a:t> i top menuen</a:t>
            </a:r>
            <a:br>
              <a:rPr lang="da-DK" sz="900" noProof="1">
                <a:solidFill>
                  <a:schemeClr val="tx1">
                    <a:lumMod val="65000"/>
                    <a:lumOff val="35000"/>
                  </a:schemeClr>
                </a:solidFill>
              </a:rPr>
            </a:br>
            <a:r>
              <a:rPr lang="da-DK" sz="900" b="1" noProof="1">
                <a:solidFill>
                  <a:schemeClr val="tx1">
                    <a:lumMod val="65000"/>
                    <a:lumOff val="35000"/>
                  </a:schemeClr>
                </a:solidFill>
              </a:rPr>
              <a:t>2. </a:t>
            </a:r>
            <a:r>
              <a:rPr lang="da-DK" sz="900" noProof="1">
                <a:solidFill>
                  <a:schemeClr val="tx1">
                    <a:lumMod val="65000"/>
                    <a:lumOff val="35000"/>
                  </a:schemeClr>
                </a:solidFill>
              </a:rPr>
              <a:t>Vælg </a:t>
            </a:r>
            <a:r>
              <a:rPr lang="da-DK" sz="900" b="1" noProof="1">
                <a:solidFill>
                  <a:schemeClr val="tx1">
                    <a:lumMod val="65000"/>
                    <a:lumOff val="35000"/>
                  </a:schemeClr>
                </a:solidFill>
              </a:rPr>
              <a:t>Sidehoved og Sidefod</a:t>
            </a:r>
            <a:r>
              <a:rPr lang="da-DK" sz="900" b="0" noProof="1">
                <a:solidFill>
                  <a:schemeClr val="tx1">
                    <a:lumMod val="65000"/>
                    <a:lumOff val="35000"/>
                  </a:schemeClr>
                </a:solidFill>
              </a:rPr>
              <a:t/>
            </a:r>
            <a:br>
              <a:rPr lang="da-DK" sz="900" b="0" noProof="1">
                <a:solidFill>
                  <a:schemeClr val="tx1">
                    <a:lumMod val="65000"/>
                    <a:lumOff val="35000"/>
                  </a:schemeClr>
                </a:solidFill>
              </a:rPr>
            </a:br>
            <a:r>
              <a:rPr lang="da-DK" sz="900" b="1" noProof="1">
                <a:solidFill>
                  <a:schemeClr val="tx1">
                    <a:lumMod val="65000"/>
                    <a:lumOff val="35000"/>
                  </a:schemeClr>
                </a:solidFill>
              </a:rPr>
              <a:t>3. </a:t>
            </a:r>
            <a:r>
              <a:rPr lang="da-DK" sz="900" noProof="1">
                <a:solidFill>
                  <a:schemeClr val="tx1">
                    <a:lumMod val="65000"/>
                    <a:lumOff val="35000"/>
                  </a:schemeClr>
                </a:solidFill>
              </a:rPr>
              <a:t>Skriv titel på præsentation ind i tekstfeltet</a:t>
            </a:r>
            <a:br>
              <a:rPr lang="da-DK" sz="900" noProof="1">
                <a:solidFill>
                  <a:schemeClr val="tx1">
                    <a:lumMod val="65000"/>
                    <a:lumOff val="35000"/>
                  </a:schemeClr>
                </a:solidFill>
              </a:rPr>
            </a:br>
            <a:r>
              <a:rPr lang="da-DK" sz="900" b="1" noProof="1">
                <a:solidFill>
                  <a:schemeClr val="tx1">
                    <a:lumMod val="65000"/>
                    <a:lumOff val="35000"/>
                  </a:schemeClr>
                </a:solidFill>
              </a:rPr>
              <a:t>4. </a:t>
            </a:r>
            <a:r>
              <a:rPr lang="da-DK" sz="900" noProof="1">
                <a:solidFill>
                  <a:schemeClr val="tx1">
                    <a:lumMod val="65000"/>
                    <a:lumOff val="35000"/>
                  </a:schemeClr>
                </a:solidFill>
              </a:rPr>
              <a:t>Tryk </a:t>
            </a:r>
            <a:r>
              <a:rPr lang="da-DK" sz="900" b="1" noProof="1">
                <a:solidFill>
                  <a:schemeClr val="tx1">
                    <a:lumMod val="65000"/>
                    <a:lumOff val="35000"/>
                  </a:schemeClr>
                </a:solidFill>
              </a:rPr>
              <a:t>Anvend på alle</a:t>
            </a:r>
            <a:endParaRPr lang="da-DK" sz="900" noProof="1">
              <a:solidFill>
                <a:schemeClr val="tx1">
                  <a:lumMod val="65000"/>
                  <a:lumOff val="35000"/>
                </a:scheme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22-05-2019</a:t>
            </a:fld>
            <a:endParaRPr lang="da-DK" dirty="0"/>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dirty="0"/>
          </a:p>
        </p:txBody>
      </p:sp>
      <p:sp>
        <p:nvSpPr>
          <p:cNvPr id="13" name="Slide Number Placeholder 5 (FAST)"/>
          <p:cNvSpPr txBox="1">
            <a:spLocks/>
          </p:cNvSpPr>
          <p:nvPr/>
        </p:nvSpPr>
        <p:spPr>
          <a:xfrm>
            <a:off x="702668" y="6385399"/>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738" r:id="rId3"/>
    <p:sldLayoutId id="2147483739" r:id="rId4"/>
    <p:sldLayoutId id="2147483658" r:id="rId5"/>
    <p:sldLayoutId id="2147483729" r:id="rId6"/>
    <p:sldLayoutId id="2147483730" r:id="rId7"/>
    <p:sldLayoutId id="2147483720" r:id="rId8"/>
    <p:sldLayoutId id="2147483691" r:id="rId9"/>
    <p:sldLayoutId id="2147483741" r:id="rId10"/>
    <p:sldLayoutId id="2147483732" r:id="rId11"/>
    <p:sldLayoutId id="2147483740" r:id="rId12"/>
    <p:sldLayoutId id="2147483735" r:id="rId13"/>
    <p:sldLayoutId id="2147483661" r:id="rId14"/>
    <p:sldLayoutId id="2147483727" r:id="rId15"/>
    <p:sldLayoutId id="2147483736" r:id="rId16"/>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11" Type="http://schemas.openxmlformats.org/officeDocument/2006/relationships/image" Target="../media/image9.png"/><Relationship Id="rId5" Type="http://schemas.openxmlformats.org/officeDocument/2006/relationships/oleObject" Target="../embeddings/oleObject2.bin"/><Relationship Id="rId10" Type="http://schemas.openxmlformats.org/officeDocument/2006/relationships/image" Target="../media/image8.png"/><Relationship Id="rId4" Type="http://schemas.openxmlformats.org/officeDocument/2006/relationships/slideLayout" Target="../slideLayouts/slideLayout2.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7.xml"/><Relationship Id="rId7" Type="http://schemas.openxmlformats.org/officeDocument/2006/relationships/image" Target="../media/image3.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xml"/><Relationship Id="rId7" Type="http://schemas.openxmlformats.org/officeDocument/2006/relationships/image" Target="../media/image3.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1.xml"/><Relationship Id="rId7" Type="http://schemas.openxmlformats.org/officeDocument/2006/relationships/image" Target="../media/image3.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regioner.dk/media/10461/inspirationskatalog-vedr-vagtplanlaegning-og-personaleanvendelse.pdf" TargetMode="External"/><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hyperlink" Target="https://modst.dk/media/30159/inspirationskatalog-vedr-vagtplanlaegning-og-personaleanvendels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759633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ktangel 1"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algn="ctr">
              <a:lnSpc>
                <a:spcPct val="90000"/>
              </a:lnSpc>
              <a:spcBef>
                <a:spcPct val="0"/>
              </a:spcBef>
            </a:pPr>
            <a:endParaRPr kumimoji="0" lang="da-DK" sz="3100" u="none" strike="noStrike" cap="none" normalizeH="0" dirty="0" err="1" smtClean="0">
              <a:ln>
                <a:noFill/>
              </a:ln>
              <a:solidFill>
                <a:schemeClr val="bg1"/>
              </a:solidFill>
              <a:effectLst/>
              <a:latin typeface="Arial"/>
              <a:ea typeface="+mj-ea"/>
              <a:cs typeface="+mj-cs"/>
              <a:sym typeface="Arial"/>
            </a:endParaRPr>
          </a:p>
        </p:txBody>
      </p:sp>
      <p:pic>
        <p:nvPicPr>
          <p:cNvPr id="6" name="Pladsholder til billede 5"/>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t="8087" b="8087"/>
          <a:stretch>
            <a:fillRect/>
          </a:stretch>
        </p:blipFill>
        <p:spPr/>
      </p:pic>
      <p:sp>
        <p:nvSpPr>
          <p:cNvPr id="3" name="Pladsholder til tekst 2"/>
          <p:cNvSpPr>
            <a:spLocks noGrp="1"/>
          </p:cNvSpPr>
          <p:nvPr>
            <p:ph type="body" sz="quarter" idx="11"/>
          </p:nvPr>
        </p:nvSpPr>
        <p:spPr/>
        <p:txBody>
          <a:bodyPr/>
          <a:lstStyle/>
          <a:p>
            <a:r>
              <a:rPr lang="da-DK" dirty="0" smtClean="0"/>
              <a:t>Maj 2019</a:t>
            </a:r>
            <a:endParaRPr lang="da-DK" dirty="0"/>
          </a:p>
        </p:txBody>
      </p:sp>
      <p:sp>
        <p:nvSpPr>
          <p:cNvPr id="4" name="Titel 3"/>
          <p:cNvSpPr>
            <a:spLocks noGrp="1"/>
          </p:cNvSpPr>
          <p:nvPr>
            <p:ph type="title"/>
          </p:nvPr>
        </p:nvSpPr>
        <p:spPr/>
        <p:txBody>
          <a:bodyPr>
            <a:normAutofit fontScale="90000"/>
          </a:bodyPr>
          <a:lstStyle/>
          <a:p>
            <a:r>
              <a:rPr lang="da-DK" dirty="0" smtClean="0"/>
              <a:t>Vurderingsramme for  vagtplanlægning på sygehuse</a:t>
            </a:r>
            <a:endParaRPr lang="da-DK" dirty="0"/>
          </a:p>
        </p:txBody>
      </p:sp>
      <p:sp>
        <p:nvSpPr>
          <p:cNvPr id="5" name="Pladsholder til tekst 4"/>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3438145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171865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ktangel 13"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algn="ctr">
              <a:lnSpc>
                <a:spcPct val="90000"/>
              </a:lnSpc>
              <a:spcBef>
                <a:spcPct val="0"/>
              </a:spcBef>
            </a:pPr>
            <a:endParaRPr kumimoji="0" lang="da-DK" sz="3200" u="none" strike="noStrike" cap="none" normalizeH="0" dirty="0" err="1" smtClean="0">
              <a:ln>
                <a:noFill/>
              </a:ln>
              <a:solidFill>
                <a:schemeClr val="bg1"/>
              </a:solidFill>
              <a:effectLst/>
              <a:latin typeface="Arial"/>
              <a:ea typeface="+mj-ea"/>
              <a:cs typeface="+mj-cs"/>
              <a:sym typeface="Arial"/>
            </a:endParaRPr>
          </a:p>
        </p:txBody>
      </p:sp>
      <p:sp>
        <p:nvSpPr>
          <p:cNvPr id="27" name="Rektangel 26"/>
          <p:cNvSpPr/>
          <p:nvPr/>
        </p:nvSpPr>
        <p:spPr bwMode="auto">
          <a:xfrm>
            <a:off x="8160923" y="5978518"/>
            <a:ext cx="3968242" cy="677152"/>
          </a:xfrm>
          <a:prstGeom prst="rect">
            <a:avLst/>
          </a:prstGeom>
          <a:solidFill>
            <a:schemeClr val="bg1"/>
          </a:solidFill>
          <a:ln w="63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2" name="Titel 1"/>
          <p:cNvSpPr>
            <a:spLocks noGrp="1"/>
          </p:cNvSpPr>
          <p:nvPr>
            <p:ph type="title"/>
          </p:nvPr>
        </p:nvSpPr>
        <p:spPr/>
        <p:txBody>
          <a:bodyPr/>
          <a:lstStyle/>
          <a:p>
            <a:r>
              <a:rPr lang="da-DK" dirty="0" smtClean="0"/>
              <a:t>Introduktion</a:t>
            </a:r>
            <a:endParaRPr lang="da-DK"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2</a:t>
            </a:fld>
            <a:endParaRPr lang="da-DK" dirty="0"/>
          </a:p>
        </p:txBody>
      </p:sp>
      <p:sp>
        <p:nvSpPr>
          <p:cNvPr id="38" name="Tekstboks 37"/>
          <p:cNvSpPr txBox="1"/>
          <p:nvPr/>
        </p:nvSpPr>
        <p:spPr>
          <a:xfrm>
            <a:off x="10332310" y="6285981"/>
            <a:ext cx="1440000" cy="369332"/>
          </a:xfrm>
          <a:prstGeom prst="rect">
            <a:avLst/>
          </a:prstGeom>
          <a:noFill/>
        </p:spPr>
        <p:txBody>
          <a:bodyPr wrap="square" lIns="0" tIns="0" rIns="0" bIns="0" rtlCol="0">
            <a:spAutoFit/>
          </a:bodyPr>
          <a:lstStyle/>
          <a:p>
            <a:pPr algn="ctr" eaLnBrk="0" fontAlgn="auto" hangingPunct="0">
              <a:lnSpc>
                <a:spcPct val="100000"/>
              </a:lnSpc>
              <a:spcBef>
                <a:spcPts val="600"/>
              </a:spcBef>
              <a:spcAft>
                <a:spcPts val="0"/>
              </a:spcAft>
              <a:defRPr/>
            </a:pPr>
            <a:r>
              <a:rPr lang="da-DK" sz="1200" kern="0" dirty="0" smtClean="0">
                <a:solidFill>
                  <a:srgbClr val="00542E"/>
                </a:solidFill>
                <a:latin typeface="Calibri" panose="020F0502020204030204" pitchFamily="34" charset="0"/>
                <a:ea typeface="Verdana" panose="020B0604030504040204" pitchFamily="34" charset="0"/>
                <a:cs typeface="Verdana" panose="020B0604030504040204" pitchFamily="34" charset="0"/>
              </a:rPr>
              <a:t>Effektiv vagtplanlægning</a:t>
            </a:r>
          </a:p>
        </p:txBody>
      </p:sp>
      <p:sp>
        <p:nvSpPr>
          <p:cNvPr id="39" name="Tekstboks 38"/>
          <p:cNvSpPr txBox="1"/>
          <p:nvPr/>
        </p:nvSpPr>
        <p:spPr>
          <a:xfrm>
            <a:off x="3210770" y="6300028"/>
            <a:ext cx="1211080" cy="369332"/>
          </a:xfrm>
          <a:prstGeom prst="rect">
            <a:avLst/>
          </a:prstGeom>
          <a:noFill/>
        </p:spPr>
        <p:txBody>
          <a:bodyPr wrap="square" lIns="0" tIns="0" rIns="0" bIns="0" rtlCol="0">
            <a:spAutoFit/>
          </a:bodyPr>
          <a:lstStyle/>
          <a:p>
            <a:pPr algn="ctr" eaLnBrk="0" fontAlgn="auto" hangingPunct="0">
              <a:lnSpc>
                <a:spcPct val="100000"/>
              </a:lnSpc>
              <a:spcBef>
                <a:spcPts val="600"/>
              </a:spcBef>
              <a:spcAft>
                <a:spcPts val="0"/>
              </a:spcAft>
              <a:defRPr/>
            </a:pPr>
            <a:r>
              <a:rPr lang="da-DK" sz="1200" kern="0" dirty="0" smtClean="0">
                <a:solidFill>
                  <a:srgbClr val="00542E"/>
                </a:solidFill>
                <a:latin typeface="Calibri" panose="020F0502020204030204" pitchFamily="34" charset="0"/>
                <a:ea typeface="Verdana" panose="020B0604030504040204" pitchFamily="34" charset="0"/>
                <a:cs typeface="Verdana" panose="020B0604030504040204" pitchFamily="34" charset="0"/>
              </a:rPr>
              <a:t>Mindre effektiv vagtplanlægning</a:t>
            </a:r>
          </a:p>
        </p:txBody>
      </p:sp>
      <p:sp>
        <p:nvSpPr>
          <p:cNvPr id="20" name="Tekstboks 19"/>
          <p:cNvSpPr txBox="1"/>
          <p:nvPr/>
        </p:nvSpPr>
        <p:spPr>
          <a:xfrm>
            <a:off x="701675" y="1031538"/>
            <a:ext cx="6258421" cy="1677382"/>
          </a:xfrm>
          <a:prstGeom prst="rect">
            <a:avLst/>
          </a:prstGeom>
          <a:noFill/>
        </p:spPr>
        <p:txBody>
          <a:bodyPr wrap="square" lIns="0" tIns="0" rIns="0" bIns="0" rtlCol="0">
            <a:spAutoFit/>
          </a:bodyPr>
          <a:lstStyle/>
          <a:p>
            <a:pPr algn="just">
              <a:lnSpc>
                <a:spcPct val="100000"/>
              </a:lnSpc>
              <a:spcBef>
                <a:spcPts val="600"/>
              </a:spcBef>
              <a:spcAft>
                <a:spcPts val="0"/>
              </a:spcAft>
            </a:pPr>
            <a:r>
              <a:rPr lang="da-DK" sz="1300" dirty="0" smtClean="0">
                <a:latin typeface="Calibri" panose="020F0502020204030204" pitchFamily="34" charset="0"/>
              </a:rPr>
              <a:t>I det følgende præsenteres en samlet ramme til vurdering af vagtplanlægning, som er udviklet til de danske sygehuse. Vurderingsrammen kan anvendes til lokalt at gøre status over den nuværende vagtplanlægning, og samtidig afdække det ønskede potentiale for forbedring. </a:t>
            </a:r>
            <a:r>
              <a:rPr lang="da-DK" sz="1300" dirty="0">
                <a:latin typeface="Calibri" panose="020F0502020204030204" pitchFamily="34" charset="0"/>
              </a:rPr>
              <a:t>Erfaringer viser, at en mere effektiv vagtplanlægning både kan medføre bedre arbejdsvilkår og medarbejdertilfredshed samt understøtte en bedre patientoplevelse</a:t>
            </a:r>
            <a:r>
              <a:rPr lang="da-DK" sz="1300" dirty="0" smtClean="0"/>
              <a:t>.</a:t>
            </a:r>
            <a:endParaRPr lang="da-DK" sz="1300" dirty="0" smtClean="0">
              <a:latin typeface="Calibri" panose="020F0502020204030204" pitchFamily="34" charset="0"/>
            </a:endParaRPr>
          </a:p>
          <a:p>
            <a:pPr algn="just">
              <a:lnSpc>
                <a:spcPct val="100000"/>
              </a:lnSpc>
              <a:spcBef>
                <a:spcPts val="600"/>
              </a:spcBef>
              <a:spcAft>
                <a:spcPts val="0"/>
              </a:spcAft>
            </a:pPr>
            <a:r>
              <a:rPr lang="da-DK" sz="1300" dirty="0" smtClean="0">
                <a:latin typeface="Calibri" panose="020F0502020204030204" pitchFamily="34" charset="0"/>
              </a:rPr>
              <a:t>Vagtplanlægning vurderes ud fra seks overordnede temaer, som vist herunder. Disse temaer er udvalgt i en arbejdsgruppe bestående af HR-ledere og medarbejder fra regionerne i efteråret 2018. Se bagerst mere om, hvor du kan finde inspiration til bedre vagtplanlægning.</a:t>
            </a:r>
          </a:p>
        </p:txBody>
      </p:sp>
      <p:grpSp>
        <p:nvGrpSpPr>
          <p:cNvPr id="13" name="Gruppe 12"/>
          <p:cNvGrpSpPr/>
          <p:nvPr/>
        </p:nvGrpSpPr>
        <p:grpSpPr>
          <a:xfrm>
            <a:off x="1139690" y="5322749"/>
            <a:ext cx="2092559" cy="432000"/>
            <a:chOff x="767811" y="3097156"/>
            <a:chExt cx="2092559" cy="432000"/>
          </a:xfrm>
        </p:grpSpPr>
        <p:pic>
          <p:nvPicPr>
            <p:cNvPr id="3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811" y="3097156"/>
              <a:ext cx="43200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ktangel 34"/>
            <p:cNvSpPr/>
            <p:nvPr/>
          </p:nvSpPr>
          <p:spPr>
            <a:xfrm>
              <a:off x="1307381" y="3159267"/>
              <a:ext cx="1552989" cy="307777"/>
            </a:xfrm>
            <a:prstGeom prst="rect">
              <a:avLst/>
            </a:prstGeom>
          </p:spPr>
          <p:txBody>
            <a:bodyPr wrap="none">
              <a:spAutoFit/>
            </a:bodyPr>
            <a:lstStyle/>
            <a:p>
              <a:pPr>
                <a:lnSpc>
                  <a:spcPct val="100000"/>
                </a:lnSpc>
                <a:spcBef>
                  <a:spcPts val="600"/>
                </a:spcBef>
                <a:spcAft>
                  <a:spcPts val="0"/>
                </a:spcAft>
              </a:pPr>
              <a:r>
                <a:rPr lang="da-DK" sz="1400" dirty="0">
                  <a:latin typeface="Calibri" panose="020F0502020204030204" pitchFamily="34" charset="0"/>
                </a:rPr>
                <a:t>Kobling til aktivitet</a:t>
              </a:r>
            </a:p>
          </p:txBody>
        </p:sp>
      </p:grpSp>
      <p:grpSp>
        <p:nvGrpSpPr>
          <p:cNvPr id="4108" name="Gruppe 4107"/>
          <p:cNvGrpSpPr/>
          <p:nvPr/>
        </p:nvGrpSpPr>
        <p:grpSpPr>
          <a:xfrm>
            <a:off x="3816310" y="5322749"/>
            <a:ext cx="7236000" cy="432000"/>
            <a:chOff x="3967675" y="3609076"/>
            <a:chExt cx="7308000" cy="470250"/>
          </a:xfrm>
        </p:grpSpPr>
        <p:grpSp>
          <p:nvGrpSpPr>
            <p:cNvPr id="4099" name="Gruppe 4098"/>
            <p:cNvGrpSpPr/>
            <p:nvPr/>
          </p:nvGrpSpPr>
          <p:grpSpPr>
            <a:xfrm>
              <a:off x="3967675" y="3609076"/>
              <a:ext cx="7308000" cy="216000"/>
              <a:chOff x="3967675" y="3609076"/>
              <a:chExt cx="7308000" cy="216000"/>
            </a:xfrm>
          </p:grpSpPr>
          <p:cxnSp>
            <p:nvCxnSpPr>
              <p:cNvPr id="25" name="Lige forbindelse 24"/>
              <p:cNvCxnSpPr/>
              <p:nvPr/>
            </p:nvCxnSpPr>
            <p:spPr bwMode="auto">
              <a:xfrm>
                <a:off x="3967675" y="3717076"/>
                <a:ext cx="730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Afrundet rektangel 29"/>
              <p:cNvSpPr/>
              <p:nvPr/>
            </p:nvSpPr>
            <p:spPr bwMode="auto">
              <a:xfrm>
                <a:off x="6983699" y="3609076"/>
                <a:ext cx="723819" cy="216000"/>
              </a:xfrm>
              <a:prstGeom prst="roundRect">
                <a:avLst/>
              </a:prstGeom>
              <a:pattFill prst="narVert">
                <a:fgClr>
                  <a:schemeClr val="tx2"/>
                </a:fgClr>
                <a:bgClr>
                  <a:schemeClr val="bg1"/>
                </a:bgClr>
              </a:patt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schemeClr val="accent1"/>
                    </a:solidFill>
                    <a:latin typeface="Calibri" panose="020F0502020204030204" pitchFamily="34" charset="0"/>
                  </a:rPr>
                  <a:t>Aktuelt</a:t>
                </a:r>
              </a:p>
            </p:txBody>
          </p:sp>
        </p:grpSp>
        <p:grpSp>
          <p:nvGrpSpPr>
            <p:cNvPr id="4100" name="Gruppe 4099"/>
            <p:cNvGrpSpPr/>
            <p:nvPr/>
          </p:nvGrpSpPr>
          <p:grpSpPr>
            <a:xfrm>
              <a:off x="3967675" y="3863326"/>
              <a:ext cx="7308000" cy="216000"/>
              <a:chOff x="3967675" y="4045050"/>
              <a:chExt cx="7308000" cy="216000"/>
            </a:xfrm>
          </p:grpSpPr>
          <p:cxnSp>
            <p:nvCxnSpPr>
              <p:cNvPr id="69" name="Lige forbindelse 68"/>
              <p:cNvCxnSpPr/>
              <p:nvPr/>
            </p:nvCxnSpPr>
            <p:spPr bwMode="auto">
              <a:xfrm>
                <a:off x="3967675" y="4153050"/>
                <a:ext cx="730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Afrundet rektangel 69"/>
              <p:cNvSpPr/>
              <p:nvPr/>
            </p:nvSpPr>
            <p:spPr bwMode="auto">
              <a:xfrm>
                <a:off x="7707518" y="4045050"/>
                <a:ext cx="648000" cy="216000"/>
              </a:xfrm>
              <a:prstGeom prst="roundRect">
                <a:avLst/>
              </a:prstGeom>
              <a:pattFill prst="narVert">
                <a:fgClr>
                  <a:schemeClr val="bg1">
                    <a:lumMod val="50000"/>
                  </a:schemeClr>
                </a:fgClr>
                <a:bgClr>
                  <a:schemeClr val="bg1"/>
                </a:bgClr>
              </a:pattFill>
              <a:ln w="6350" cap="flat" cmpd="sng" algn="ctr">
                <a:solidFill>
                  <a:schemeClr val="bg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prstClr val="white"/>
                    </a:solidFill>
                    <a:latin typeface="Calibri" panose="020F0502020204030204" pitchFamily="34" charset="0"/>
                  </a:rPr>
                  <a:t>Vision</a:t>
                </a:r>
              </a:p>
            </p:txBody>
          </p:sp>
        </p:grpSp>
      </p:grpSp>
      <p:grpSp>
        <p:nvGrpSpPr>
          <p:cNvPr id="16" name="Gruppe 15"/>
          <p:cNvGrpSpPr/>
          <p:nvPr/>
        </p:nvGrpSpPr>
        <p:grpSpPr>
          <a:xfrm>
            <a:off x="1147785" y="4791949"/>
            <a:ext cx="2308196" cy="396000"/>
            <a:chOff x="767811" y="2221349"/>
            <a:chExt cx="2308196" cy="396000"/>
          </a:xfrm>
        </p:grpSpPr>
        <p:sp>
          <p:nvSpPr>
            <p:cNvPr id="11" name="Rektangel 10"/>
            <p:cNvSpPr/>
            <p:nvPr/>
          </p:nvSpPr>
          <p:spPr>
            <a:xfrm>
              <a:off x="1307381" y="2265460"/>
              <a:ext cx="1768626" cy="307777"/>
            </a:xfrm>
            <a:prstGeom prst="rect">
              <a:avLst/>
            </a:prstGeom>
          </p:spPr>
          <p:txBody>
            <a:bodyPr wrap="none">
              <a:spAutoFit/>
            </a:bodyPr>
            <a:lstStyle/>
            <a:p>
              <a:pPr>
                <a:lnSpc>
                  <a:spcPct val="100000"/>
                </a:lnSpc>
                <a:spcBef>
                  <a:spcPts val="600"/>
                </a:spcBef>
                <a:spcAft>
                  <a:spcPts val="0"/>
                </a:spcAft>
              </a:pPr>
              <a:r>
                <a:rPr lang="da-DK" sz="1400" dirty="0">
                  <a:latin typeface="Calibri" panose="020F0502020204030204" pitchFamily="34" charset="0"/>
                </a:rPr>
                <a:t>Systemunderstøttelse</a:t>
              </a:r>
            </a:p>
          </p:txBody>
        </p:sp>
        <p:pic>
          <p:nvPicPr>
            <p:cNvPr id="4122"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811" y="2221349"/>
              <a:ext cx="396000"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2" name="Gruppe 91"/>
          <p:cNvGrpSpPr/>
          <p:nvPr/>
        </p:nvGrpSpPr>
        <p:grpSpPr>
          <a:xfrm>
            <a:off x="3816310" y="4791518"/>
            <a:ext cx="7236000" cy="431999"/>
            <a:chOff x="3967675" y="3609077"/>
            <a:chExt cx="7308000" cy="470249"/>
          </a:xfrm>
        </p:grpSpPr>
        <p:grpSp>
          <p:nvGrpSpPr>
            <p:cNvPr id="93" name="Gruppe 92"/>
            <p:cNvGrpSpPr/>
            <p:nvPr/>
          </p:nvGrpSpPr>
          <p:grpSpPr>
            <a:xfrm>
              <a:off x="3967675" y="3609077"/>
              <a:ext cx="7308000" cy="215999"/>
              <a:chOff x="3967675" y="3609077"/>
              <a:chExt cx="7308000" cy="215999"/>
            </a:xfrm>
          </p:grpSpPr>
          <p:cxnSp>
            <p:nvCxnSpPr>
              <p:cNvPr id="97" name="Lige forbindelse 96"/>
              <p:cNvCxnSpPr/>
              <p:nvPr/>
            </p:nvCxnSpPr>
            <p:spPr bwMode="auto">
              <a:xfrm>
                <a:off x="3967675" y="3717076"/>
                <a:ext cx="730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Afrundet rektangel 97"/>
              <p:cNvSpPr/>
              <p:nvPr/>
            </p:nvSpPr>
            <p:spPr bwMode="auto">
              <a:xfrm>
                <a:off x="7343667" y="3609077"/>
                <a:ext cx="687851" cy="215999"/>
              </a:xfrm>
              <a:prstGeom prst="roundRect">
                <a:avLst/>
              </a:prstGeom>
              <a:pattFill prst="narVert">
                <a:fgClr>
                  <a:schemeClr val="tx2"/>
                </a:fgClr>
                <a:bgClr>
                  <a:schemeClr val="bg1"/>
                </a:bgClr>
              </a:patt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schemeClr val="accent1"/>
                    </a:solidFill>
                    <a:latin typeface="Calibri" panose="020F0502020204030204" pitchFamily="34" charset="0"/>
                  </a:rPr>
                  <a:t>Aktuelt</a:t>
                </a:r>
              </a:p>
            </p:txBody>
          </p:sp>
        </p:grpSp>
        <p:grpSp>
          <p:nvGrpSpPr>
            <p:cNvPr id="94" name="Gruppe 93"/>
            <p:cNvGrpSpPr/>
            <p:nvPr/>
          </p:nvGrpSpPr>
          <p:grpSpPr>
            <a:xfrm>
              <a:off x="3967675" y="3863326"/>
              <a:ext cx="7308000" cy="216000"/>
              <a:chOff x="3967675" y="4045050"/>
              <a:chExt cx="7308000" cy="216000"/>
            </a:xfrm>
          </p:grpSpPr>
          <p:cxnSp>
            <p:nvCxnSpPr>
              <p:cNvPr id="95" name="Lige forbindelse 94"/>
              <p:cNvCxnSpPr/>
              <p:nvPr/>
            </p:nvCxnSpPr>
            <p:spPr bwMode="auto">
              <a:xfrm>
                <a:off x="3967675" y="4153050"/>
                <a:ext cx="730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Afrundet rektangel 95"/>
              <p:cNvSpPr/>
              <p:nvPr/>
            </p:nvSpPr>
            <p:spPr bwMode="auto">
              <a:xfrm>
                <a:off x="8999851" y="4045050"/>
                <a:ext cx="648000" cy="216000"/>
              </a:xfrm>
              <a:prstGeom prst="roundRect">
                <a:avLst/>
              </a:prstGeom>
              <a:pattFill prst="narVert">
                <a:fgClr>
                  <a:schemeClr val="bg1">
                    <a:lumMod val="50000"/>
                  </a:schemeClr>
                </a:fgClr>
                <a:bgClr>
                  <a:schemeClr val="bg1"/>
                </a:bgClr>
              </a:pattFill>
              <a:ln w="6350" cap="flat" cmpd="sng" algn="ctr">
                <a:solidFill>
                  <a:schemeClr val="bg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prstClr val="white"/>
                    </a:solidFill>
                    <a:latin typeface="Calibri" panose="020F0502020204030204" pitchFamily="34" charset="0"/>
                  </a:rPr>
                  <a:t>Vision</a:t>
                </a:r>
              </a:p>
            </p:txBody>
          </p:sp>
        </p:grpSp>
      </p:grpSp>
      <p:grpSp>
        <p:nvGrpSpPr>
          <p:cNvPr id="19" name="Gruppe 18"/>
          <p:cNvGrpSpPr/>
          <p:nvPr/>
        </p:nvGrpSpPr>
        <p:grpSpPr>
          <a:xfrm>
            <a:off x="1147785" y="4252195"/>
            <a:ext cx="1920460" cy="396000"/>
            <a:chOff x="767811" y="4728790"/>
            <a:chExt cx="1920460" cy="396000"/>
          </a:xfrm>
        </p:grpSpPr>
        <p:sp>
          <p:nvSpPr>
            <p:cNvPr id="12" name="Rektangel 11"/>
            <p:cNvSpPr/>
            <p:nvPr/>
          </p:nvSpPr>
          <p:spPr>
            <a:xfrm>
              <a:off x="1307380" y="4772901"/>
              <a:ext cx="1380891" cy="307777"/>
            </a:xfrm>
            <a:prstGeom prst="rect">
              <a:avLst/>
            </a:prstGeom>
          </p:spPr>
          <p:txBody>
            <a:bodyPr wrap="none">
              <a:spAutoFit/>
            </a:bodyPr>
            <a:lstStyle/>
            <a:p>
              <a:pPr>
                <a:lnSpc>
                  <a:spcPct val="100000"/>
                </a:lnSpc>
                <a:spcBef>
                  <a:spcPts val="600"/>
                </a:spcBef>
                <a:spcAft>
                  <a:spcPts val="0"/>
                </a:spcAft>
              </a:pPr>
              <a:r>
                <a:rPr lang="da-DK" sz="1400" dirty="0">
                  <a:latin typeface="Calibri" panose="020F0502020204030204" pitchFamily="34" charset="0"/>
                </a:rPr>
                <a:t>Overenskomster</a:t>
              </a:r>
            </a:p>
          </p:txBody>
        </p:sp>
        <p:pic>
          <p:nvPicPr>
            <p:cNvPr id="410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811" y="4728790"/>
              <a:ext cx="396000"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9" name="Gruppe 98"/>
          <p:cNvGrpSpPr/>
          <p:nvPr/>
        </p:nvGrpSpPr>
        <p:grpSpPr>
          <a:xfrm>
            <a:off x="3816311" y="3189733"/>
            <a:ext cx="7236000" cy="432000"/>
            <a:chOff x="3967675" y="3609076"/>
            <a:chExt cx="7308000" cy="470250"/>
          </a:xfrm>
        </p:grpSpPr>
        <p:grpSp>
          <p:nvGrpSpPr>
            <p:cNvPr id="100" name="Gruppe 99"/>
            <p:cNvGrpSpPr/>
            <p:nvPr/>
          </p:nvGrpSpPr>
          <p:grpSpPr>
            <a:xfrm>
              <a:off x="3967675" y="3609076"/>
              <a:ext cx="7308000" cy="216000"/>
              <a:chOff x="3967675" y="3609076"/>
              <a:chExt cx="7308000" cy="216000"/>
            </a:xfrm>
          </p:grpSpPr>
          <p:cxnSp>
            <p:nvCxnSpPr>
              <p:cNvPr id="104" name="Lige forbindelse 103"/>
              <p:cNvCxnSpPr/>
              <p:nvPr/>
            </p:nvCxnSpPr>
            <p:spPr bwMode="auto">
              <a:xfrm>
                <a:off x="3967675" y="3717076"/>
                <a:ext cx="730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Afrundet rektangel 104"/>
              <p:cNvSpPr/>
              <p:nvPr/>
            </p:nvSpPr>
            <p:spPr bwMode="auto">
              <a:xfrm>
                <a:off x="5471458" y="3609076"/>
                <a:ext cx="725864" cy="216000"/>
              </a:xfrm>
              <a:prstGeom prst="roundRect">
                <a:avLst/>
              </a:prstGeom>
              <a:pattFill prst="narVert">
                <a:fgClr>
                  <a:schemeClr val="tx2"/>
                </a:fgClr>
                <a:bgClr>
                  <a:schemeClr val="bg1"/>
                </a:bgClr>
              </a:patt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schemeClr val="accent1"/>
                    </a:solidFill>
                    <a:latin typeface="Calibri" panose="020F0502020204030204" pitchFamily="34" charset="0"/>
                  </a:rPr>
                  <a:t>Aktuelt</a:t>
                </a:r>
              </a:p>
            </p:txBody>
          </p:sp>
        </p:grpSp>
        <p:grpSp>
          <p:nvGrpSpPr>
            <p:cNvPr id="101" name="Gruppe 100"/>
            <p:cNvGrpSpPr/>
            <p:nvPr/>
          </p:nvGrpSpPr>
          <p:grpSpPr>
            <a:xfrm>
              <a:off x="3967675" y="3863326"/>
              <a:ext cx="7308000" cy="216000"/>
              <a:chOff x="3967675" y="4045050"/>
              <a:chExt cx="7308000" cy="216000"/>
            </a:xfrm>
          </p:grpSpPr>
          <p:cxnSp>
            <p:nvCxnSpPr>
              <p:cNvPr id="102" name="Lige forbindelse 101"/>
              <p:cNvCxnSpPr/>
              <p:nvPr/>
            </p:nvCxnSpPr>
            <p:spPr bwMode="auto">
              <a:xfrm>
                <a:off x="3967675" y="4153050"/>
                <a:ext cx="730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Afrundet rektangel 102"/>
              <p:cNvSpPr/>
              <p:nvPr/>
            </p:nvSpPr>
            <p:spPr bwMode="auto">
              <a:xfrm>
                <a:off x="7631699" y="4045050"/>
                <a:ext cx="648000" cy="216000"/>
              </a:xfrm>
              <a:prstGeom prst="roundRect">
                <a:avLst/>
              </a:prstGeom>
              <a:pattFill prst="narVert">
                <a:fgClr>
                  <a:schemeClr val="bg1">
                    <a:lumMod val="50000"/>
                  </a:schemeClr>
                </a:fgClr>
                <a:bgClr>
                  <a:schemeClr val="bg1"/>
                </a:bgClr>
              </a:pattFill>
              <a:ln w="6350" cap="flat" cmpd="sng" algn="ctr">
                <a:solidFill>
                  <a:schemeClr val="bg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prstClr val="white"/>
                    </a:solidFill>
                    <a:latin typeface="Calibri" panose="020F0502020204030204" pitchFamily="34" charset="0"/>
                  </a:rPr>
                  <a:t>Vision</a:t>
                </a:r>
              </a:p>
            </p:txBody>
          </p:sp>
        </p:grpSp>
      </p:grpSp>
      <p:grpSp>
        <p:nvGrpSpPr>
          <p:cNvPr id="15" name="Gruppe 14"/>
          <p:cNvGrpSpPr/>
          <p:nvPr/>
        </p:nvGrpSpPr>
        <p:grpSpPr>
          <a:xfrm>
            <a:off x="1139690" y="5857599"/>
            <a:ext cx="2208553" cy="396000"/>
            <a:chOff x="767810" y="2844037"/>
            <a:chExt cx="2208553" cy="396000"/>
          </a:xfrm>
        </p:grpSpPr>
        <p:pic>
          <p:nvPicPr>
            <p:cNvPr id="5" name="Picture 18" descr="C:\Users\B031337\AppData\Local\Microsoft\Windows\Temporary Internet Files\Content.IE5\Z50WMLQ2\marke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7810" y="2844037"/>
              <a:ext cx="396000" cy="3960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1307380" y="2888580"/>
              <a:ext cx="1668983" cy="307777"/>
            </a:xfrm>
            <a:prstGeom prst="rect">
              <a:avLst/>
            </a:prstGeom>
          </p:spPr>
          <p:txBody>
            <a:bodyPr wrap="none">
              <a:spAutoFit/>
            </a:bodyPr>
            <a:lstStyle/>
            <a:p>
              <a:pPr>
                <a:lnSpc>
                  <a:spcPct val="100000"/>
                </a:lnSpc>
                <a:spcBef>
                  <a:spcPts val="600"/>
                </a:spcBef>
                <a:spcAft>
                  <a:spcPts val="0"/>
                </a:spcAft>
              </a:pPr>
              <a:r>
                <a:rPr lang="da-DK" sz="1400" dirty="0">
                  <a:latin typeface="Calibri" panose="020F0502020204030204" pitchFamily="34" charset="0"/>
                </a:rPr>
                <a:t>Ledelsesinformation</a:t>
              </a:r>
            </a:p>
          </p:txBody>
        </p:sp>
      </p:grpSp>
      <p:grpSp>
        <p:nvGrpSpPr>
          <p:cNvPr id="106" name="Gruppe 105"/>
          <p:cNvGrpSpPr/>
          <p:nvPr/>
        </p:nvGrpSpPr>
        <p:grpSpPr>
          <a:xfrm>
            <a:off x="3816311" y="5853981"/>
            <a:ext cx="7236000" cy="432000"/>
            <a:chOff x="3967675" y="3609076"/>
            <a:chExt cx="7308000" cy="470250"/>
          </a:xfrm>
        </p:grpSpPr>
        <p:grpSp>
          <p:nvGrpSpPr>
            <p:cNvPr id="107" name="Gruppe 106"/>
            <p:cNvGrpSpPr/>
            <p:nvPr/>
          </p:nvGrpSpPr>
          <p:grpSpPr>
            <a:xfrm>
              <a:off x="3967675" y="3609076"/>
              <a:ext cx="7308000" cy="216000"/>
              <a:chOff x="3967675" y="3609076"/>
              <a:chExt cx="7308000" cy="216000"/>
            </a:xfrm>
          </p:grpSpPr>
          <p:cxnSp>
            <p:nvCxnSpPr>
              <p:cNvPr id="111" name="Lige forbindelse 110"/>
              <p:cNvCxnSpPr/>
              <p:nvPr/>
            </p:nvCxnSpPr>
            <p:spPr bwMode="auto">
              <a:xfrm>
                <a:off x="3967675" y="3717076"/>
                <a:ext cx="730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Afrundet rektangel 111"/>
              <p:cNvSpPr/>
              <p:nvPr/>
            </p:nvSpPr>
            <p:spPr bwMode="auto">
              <a:xfrm>
                <a:off x="8711891" y="3609076"/>
                <a:ext cx="792088" cy="216000"/>
              </a:xfrm>
              <a:prstGeom prst="roundRect">
                <a:avLst/>
              </a:prstGeom>
              <a:pattFill prst="narVert">
                <a:fgClr>
                  <a:schemeClr val="tx2"/>
                </a:fgClr>
                <a:bgClr>
                  <a:schemeClr val="bg1"/>
                </a:bgClr>
              </a:patt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schemeClr val="accent1"/>
                    </a:solidFill>
                    <a:latin typeface="Calibri" panose="020F0502020204030204" pitchFamily="34" charset="0"/>
                  </a:rPr>
                  <a:t>Aktuelt</a:t>
                </a:r>
              </a:p>
            </p:txBody>
          </p:sp>
        </p:grpSp>
        <p:grpSp>
          <p:nvGrpSpPr>
            <p:cNvPr id="108" name="Gruppe 107"/>
            <p:cNvGrpSpPr/>
            <p:nvPr/>
          </p:nvGrpSpPr>
          <p:grpSpPr>
            <a:xfrm>
              <a:off x="3967675" y="3863326"/>
              <a:ext cx="7308000" cy="216000"/>
              <a:chOff x="3967675" y="4045050"/>
              <a:chExt cx="7308000" cy="216000"/>
            </a:xfrm>
          </p:grpSpPr>
          <p:cxnSp>
            <p:nvCxnSpPr>
              <p:cNvPr id="109" name="Lige forbindelse 108"/>
              <p:cNvCxnSpPr/>
              <p:nvPr/>
            </p:nvCxnSpPr>
            <p:spPr bwMode="auto">
              <a:xfrm>
                <a:off x="3967675" y="4153050"/>
                <a:ext cx="730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Afrundet rektangel 109"/>
              <p:cNvSpPr/>
              <p:nvPr/>
            </p:nvSpPr>
            <p:spPr bwMode="auto">
              <a:xfrm>
                <a:off x="9503979" y="4045050"/>
                <a:ext cx="648000" cy="216000"/>
              </a:xfrm>
              <a:prstGeom prst="roundRect">
                <a:avLst/>
              </a:prstGeom>
              <a:pattFill prst="narVert">
                <a:fgClr>
                  <a:schemeClr val="bg1">
                    <a:lumMod val="50000"/>
                  </a:schemeClr>
                </a:fgClr>
                <a:bgClr>
                  <a:schemeClr val="bg1"/>
                </a:bgClr>
              </a:pattFill>
              <a:ln w="6350" cap="flat" cmpd="sng" algn="ctr">
                <a:solidFill>
                  <a:schemeClr val="bg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prstClr val="white"/>
                    </a:solidFill>
                    <a:latin typeface="Calibri" panose="020F0502020204030204" pitchFamily="34" charset="0"/>
                  </a:rPr>
                  <a:t>Vision</a:t>
                </a:r>
              </a:p>
            </p:txBody>
          </p:sp>
        </p:grpSp>
      </p:grpSp>
      <p:grpSp>
        <p:nvGrpSpPr>
          <p:cNvPr id="17" name="Gruppe 16"/>
          <p:cNvGrpSpPr/>
          <p:nvPr/>
        </p:nvGrpSpPr>
        <p:grpSpPr>
          <a:xfrm>
            <a:off x="1147785" y="3190164"/>
            <a:ext cx="1705530" cy="396000"/>
            <a:chOff x="767811" y="1600721"/>
            <a:chExt cx="1705530" cy="396000"/>
          </a:xfrm>
        </p:grpSpPr>
        <p:sp>
          <p:nvSpPr>
            <p:cNvPr id="10" name="Rektangel 9"/>
            <p:cNvSpPr/>
            <p:nvPr/>
          </p:nvSpPr>
          <p:spPr>
            <a:xfrm>
              <a:off x="1307381" y="1645263"/>
              <a:ext cx="1165960" cy="307777"/>
            </a:xfrm>
            <a:prstGeom prst="rect">
              <a:avLst/>
            </a:prstGeom>
          </p:spPr>
          <p:txBody>
            <a:bodyPr wrap="none">
              <a:spAutoFit/>
            </a:bodyPr>
            <a:lstStyle/>
            <a:p>
              <a:pPr>
                <a:lnSpc>
                  <a:spcPct val="100000"/>
                </a:lnSpc>
                <a:spcBef>
                  <a:spcPts val="600"/>
                </a:spcBef>
                <a:spcAft>
                  <a:spcPts val="0"/>
                </a:spcAft>
              </a:pPr>
              <a:r>
                <a:rPr lang="da-DK" sz="1400" dirty="0">
                  <a:latin typeface="Calibri" panose="020F0502020204030204" pitchFamily="34" charset="0"/>
                </a:rPr>
                <a:t>Kompetencer</a:t>
              </a:r>
            </a:p>
          </p:txBody>
        </p:sp>
        <p:pic>
          <p:nvPicPr>
            <p:cNvPr id="4126" name="Picture 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7811" y="1600721"/>
              <a:ext cx="396000"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3" name="Gruppe 112"/>
          <p:cNvGrpSpPr/>
          <p:nvPr/>
        </p:nvGrpSpPr>
        <p:grpSpPr>
          <a:xfrm>
            <a:off x="3816310" y="3720964"/>
            <a:ext cx="7236000" cy="432000"/>
            <a:chOff x="3967675" y="3609076"/>
            <a:chExt cx="7308000" cy="470250"/>
          </a:xfrm>
        </p:grpSpPr>
        <p:grpSp>
          <p:nvGrpSpPr>
            <p:cNvPr id="114" name="Gruppe 113"/>
            <p:cNvGrpSpPr/>
            <p:nvPr/>
          </p:nvGrpSpPr>
          <p:grpSpPr>
            <a:xfrm>
              <a:off x="3967675" y="3609076"/>
              <a:ext cx="7308000" cy="215242"/>
              <a:chOff x="3967675" y="3609076"/>
              <a:chExt cx="7308000" cy="215242"/>
            </a:xfrm>
          </p:grpSpPr>
          <p:cxnSp>
            <p:nvCxnSpPr>
              <p:cNvPr id="118" name="Lige forbindelse 117"/>
              <p:cNvCxnSpPr/>
              <p:nvPr/>
            </p:nvCxnSpPr>
            <p:spPr bwMode="auto">
              <a:xfrm>
                <a:off x="3967675" y="3717076"/>
                <a:ext cx="730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frundet rektangel 118"/>
              <p:cNvSpPr/>
              <p:nvPr/>
            </p:nvSpPr>
            <p:spPr bwMode="auto">
              <a:xfrm>
                <a:off x="8999922" y="3609076"/>
                <a:ext cx="760902" cy="215242"/>
              </a:xfrm>
              <a:prstGeom prst="roundRect">
                <a:avLst/>
              </a:prstGeom>
              <a:pattFill prst="narVert">
                <a:fgClr>
                  <a:schemeClr val="tx2"/>
                </a:fgClr>
                <a:bgClr>
                  <a:schemeClr val="bg1"/>
                </a:bgClr>
              </a:patt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schemeClr val="accent1"/>
                    </a:solidFill>
                    <a:latin typeface="Calibri" panose="020F0502020204030204" pitchFamily="34" charset="0"/>
                  </a:rPr>
                  <a:t>Aktuelt</a:t>
                </a:r>
              </a:p>
            </p:txBody>
          </p:sp>
        </p:grpSp>
        <p:grpSp>
          <p:nvGrpSpPr>
            <p:cNvPr id="115" name="Gruppe 114"/>
            <p:cNvGrpSpPr/>
            <p:nvPr/>
          </p:nvGrpSpPr>
          <p:grpSpPr>
            <a:xfrm>
              <a:off x="3967675" y="3863326"/>
              <a:ext cx="7308000" cy="216000"/>
              <a:chOff x="3967675" y="4045050"/>
              <a:chExt cx="7308000" cy="216000"/>
            </a:xfrm>
          </p:grpSpPr>
          <p:cxnSp>
            <p:nvCxnSpPr>
              <p:cNvPr id="116" name="Lige forbindelse 115"/>
              <p:cNvCxnSpPr/>
              <p:nvPr/>
            </p:nvCxnSpPr>
            <p:spPr bwMode="auto">
              <a:xfrm>
                <a:off x="3967675" y="4153050"/>
                <a:ext cx="730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Afrundet rektangel 116"/>
              <p:cNvSpPr/>
              <p:nvPr/>
            </p:nvSpPr>
            <p:spPr bwMode="auto">
              <a:xfrm>
                <a:off x="8999850" y="4045050"/>
                <a:ext cx="760972" cy="216000"/>
              </a:xfrm>
              <a:prstGeom prst="roundRect">
                <a:avLst/>
              </a:prstGeom>
              <a:pattFill prst="narVert">
                <a:fgClr>
                  <a:schemeClr val="bg1">
                    <a:lumMod val="50000"/>
                  </a:schemeClr>
                </a:fgClr>
                <a:bgClr>
                  <a:schemeClr val="bg1"/>
                </a:bgClr>
              </a:pattFill>
              <a:ln w="6350" cap="flat" cmpd="sng" algn="ctr">
                <a:solidFill>
                  <a:schemeClr val="bg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prstClr val="white"/>
                    </a:solidFill>
                    <a:latin typeface="Calibri" panose="020F0502020204030204" pitchFamily="34" charset="0"/>
                  </a:rPr>
                  <a:t>Vision</a:t>
                </a:r>
              </a:p>
            </p:txBody>
          </p:sp>
        </p:grpSp>
      </p:grpSp>
      <p:grpSp>
        <p:nvGrpSpPr>
          <p:cNvPr id="18" name="Gruppe 17"/>
          <p:cNvGrpSpPr/>
          <p:nvPr/>
        </p:nvGrpSpPr>
        <p:grpSpPr>
          <a:xfrm>
            <a:off x="1147785" y="3720700"/>
            <a:ext cx="1651413" cy="396000"/>
            <a:chOff x="767811" y="4072742"/>
            <a:chExt cx="1651413" cy="396000"/>
          </a:xfrm>
        </p:grpSpPr>
        <p:sp>
          <p:nvSpPr>
            <p:cNvPr id="8" name="Rektangel 7"/>
            <p:cNvSpPr/>
            <p:nvPr/>
          </p:nvSpPr>
          <p:spPr>
            <a:xfrm>
              <a:off x="1307381" y="4116853"/>
              <a:ext cx="1111843" cy="307777"/>
            </a:xfrm>
            <a:prstGeom prst="rect">
              <a:avLst/>
            </a:prstGeom>
          </p:spPr>
          <p:txBody>
            <a:bodyPr wrap="none">
              <a:spAutoFit/>
            </a:bodyPr>
            <a:lstStyle/>
            <a:p>
              <a:pPr>
                <a:lnSpc>
                  <a:spcPct val="100000"/>
                </a:lnSpc>
                <a:spcBef>
                  <a:spcPts val="600"/>
                </a:spcBef>
                <a:spcAft>
                  <a:spcPts val="0"/>
                </a:spcAft>
              </a:pPr>
              <a:r>
                <a:rPr lang="da-DK" sz="1400" dirty="0">
                  <a:latin typeface="Calibri" panose="020F0502020204030204" pitchFamily="34" charset="0"/>
                </a:rPr>
                <a:t>Organisering</a:t>
              </a:r>
            </a:p>
          </p:txBody>
        </p:sp>
        <p:pic>
          <p:nvPicPr>
            <p:cNvPr id="4121" name="Picture 2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7811" y="4072742"/>
              <a:ext cx="396000"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7" name="Gruppe 126"/>
          <p:cNvGrpSpPr/>
          <p:nvPr/>
        </p:nvGrpSpPr>
        <p:grpSpPr>
          <a:xfrm>
            <a:off x="3816310" y="4252195"/>
            <a:ext cx="7236000" cy="432000"/>
            <a:chOff x="3967675" y="3609076"/>
            <a:chExt cx="7308000" cy="470250"/>
          </a:xfrm>
        </p:grpSpPr>
        <p:grpSp>
          <p:nvGrpSpPr>
            <p:cNvPr id="128" name="Gruppe 127"/>
            <p:cNvGrpSpPr/>
            <p:nvPr/>
          </p:nvGrpSpPr>
          <p:grpSpPr>
            <a:xfrm>
              <a:off x="3967675" y="3609076"/>
              <a:ext cx="7308000" cy="216000"/>
              <a:chOff x="3967675" y="3609076"/>
              <a:chExt cx="7308000" cy="216000"/>
            </a:xfrm>
          </p:grpSpPr>
          <p:cxnSp>
            <p:nvCxnSpPr>
              <p:cNvPr id="132" name="Lige forbindelse 131"/>
              <p:cNvCxnSpPr/>
              <p:nvPr/>
            </p:nvCxnSpPr>
            <p:spPr bwMode="auto">
              <a:xfrm>
                <a:off x="3967675" y="3717076"/>
                <a:ext cx="730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frundet rektangel 132"/>
              <p:cNvSpPr/>
              <p:nvPr/>
            </p:nvSpPr>
            <p:spPr bwMode="auto">
              <a:xfrm>
                <a:off x="6623658" y="3609076"/>
                <a:ext cx="720079" cy="216000"/>
              </a:xfrm>
              <a:prstGeom prst="roundRect">
                <a:avLst/>
              </a:prstGeom>
              <a:pattFill prst="narVert">
                <a:fgClr>
                  <a:schemeClr val="tx2"/>
                </a:fgClr>
                <a:bgClr>
                  <a:schemeClr val="bg1"/>
                </a:bgClr>
              </a:patt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schemeClr val="accent1"/>
                    </a:solidFill>
                    <a:latin typeface="Calibri" panose="020F0502020204030204" pitchFamily="34" charset="0"/>
                  </a:rPr>
                  <a:t>Aktuelt</a:t>
                </a:r>
              </a:p>
            </p:txBody>
          </p:sp>
        </p:grpSp>
        <p:grpSp>
          <p:nvGrpSpPr>
            <p:cNvPr id="129" name="Gruppe 128"/>
            <p:cNvGrpSpPr/>
            <p:nvPr/>
          </p:nvGrpSpPr>
          <p:grpSpPr>
            <a:xfrm>
              <a:off x="3967675" y="3863326"/>
              <a:ext cx="7308000" cy="216000"/>
              <a:chOff x="3967675" y="4045050"/>
              <a:chExt cx="7308000" cy="216000"/>
            </a:xfrm>
          </p:grpSpPr>
          <p:cxnSp>
            <p:nvCxnSpPr>
              <p:cNvPr id="130" name="Lige forbindelse 129"/>
              <p:cNvCxnSpPr/>
              <p:nvPr/>
            </p:nvCxnSpPr>
            <p:spPr bwMode="auto">
              <a:xfrm>
                <a:off x="3967675" y="4153050"/>
                <a:ext cx="730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Afrundet rektangel 130"/>
              <p:cNvSpPr/>
              <p:nvPr/>
            </p:nvSpPr>
            <p:spPr bwMode="auto">
              <a:xfrm>
                <a:off x="7343738" y="4045050"/>
                <a:ext cx="687779" cy="216000"/>
              </a:xfrm>
              <a:prstGeom prst="roundRect">
                <a:avLst/>
              </a:prstGeom>
              <a:pattFill prst="narVert">
                <a:fgClr>
                  <a:schemeClr val="bg1">
                    <a:lumMod val="50000"/>
                  </a:schemeClr>
                </a:fgClr>
                <a:bgClr>
                  <a:schemeClr val="bg1"/>
                </a:bgClr>
              </a:pattFill>
              <a:ln w="6350" cap="flat" cmpd="sng" algn="ctr">
                <a:solidFill>
                  <a:schemeClr val="bg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prstClr val="white"/>
                    </a:solidFill>
                    <a:latin typeface="Calibri" panose="020F0502020204030204" pitchFamily="34" charset="0"/>
                  </a:rPr>
                  <a:t>Vision</a:t>
                </a:r>
              </a:p>
            </p:txBody>
          </p:sp>
        </p:grpSp>
      </p:grpSp>
      <p:sp>
        <p:nvSpPr>
          <p:cNvPr id="134" name="Tekstboks 133"/>
          <p:cNvSpPr txBox="1"/>
          <p:nvPr/>
        </p:nvSpPr>
        <p:spPr>
          <a:xfrm>
            <a:off x="7159040" y="980728"/>
            <a:ext cx="4328110" cy="1822789"/>
          </a:xfrm>
          <a:prstGeom prst="rect">
            <a:avLst/>
          </a:prstGeom>
          <a:solidFill>
            <a:schemeClr val="tx2"/>
          </a:solidFill>
        </p:spPr>
        <p:txBody>
          <a:bodyPr wrap="square" lIns="72000" tIns="72000" rIns="72000" bIns="72000" rtlCol="0">
            <a:spAutoFit/>
          </a:bodyPr>
          <a:lstStyle/>
          <a:p>
            <a:pPr>
              <a:lnSpc>
                <a:spcPct val="100000"/>
              </a:lnSpc>
              <a:spcBef>
                <a:spcPts val="600"/>
              </a:spcBef>
              <a:spcAft>
                <a:spcPts val="0"/>
              </a:spcAft>
            </a:pPr>
            <a:r>
              <a:rPr lang="da-DK" sz="1100" b="1" dirty="0" smtClean="0">
                <a:solidFill>
                  <a:schemeClr val="bg1"/>
                </a:solidFill>
                <a:latin typeface="Calibri" panose="020F0502020204030204" pitchFamily="34" charset="0"/>
              </a:rPr>
              <a:t>Hvordan bruges vurderingsrammen?</a:t>
            </a:r>
          </a:p>
          <a:p>
            <a:pPr>
              <a:lnSpc>
                <a:spcPct val="100000"/>
              </a:lnSpc>
              <a:spcBef>
                <a:spcPts val="600"/>
              </a:spcBef>
              <a:spcAft>
                <a:spcPts val="0"/>
              </a:spcAft>
            </a:pPr>
            <a:r>
              <a:rPr lang="da-DK" sz="1100" dirty="0" smtClean="0">
                <a:solidFill>
                  <a:schemeClr val="bg1"/>
                </a:solidFill>
                <a:latin typeface="Calibri" panose="020F0502020204030204" pitchFamily="34" charset="0"/>
              </a:rPr>
              <a:t>Hvert tema er inddelt i 2-3 parametre. Under hvert parameter fremgår to modsatrettede udsagn. Angiv på den grønne skala, hvilket udsagn der er mest retvisende for vagtplanlægningen  hos jer på nuværende tidspunkt. På den grå skala tages der stilling til, hvordan I ønsker, at  vagtplanlæg-</a:t>
            </a:r>
            <a:r>
              <a:rPr lang="da-DK" sz="1100" dirty="0" err="1" smtClean="0">
                <a:solidFill>
                  <a:schemeClr val="bg1"/>
                </a:solidFill>
                <a:latin typeface="Calibri" panose="020F0502020204030204" pitchFamily="34" charset="0"/>
              </a:rPr>
              <a:t>ningen</a:t>
            </a:r>
            <a:r>
              <a:rPr lang="da-DK" sz="1100" dirty="0" smtClean="0">
                <a:solidFill>
                  <a:schemeClr val="bg1"/>
                </a:solidFill>
                <a:latin typeface="Calibri" panose="020F0502020204030204" pitchFamily="34" charset="0"/>
              </a:rPr>
              <a:t> skal karakteriseres indenfor en kortere horisont, fx om et år. </a:t>
            </a:r>
          </a:p>
          <a:p>
            <a:pPr>
              <a:lnSpc>
                <a:spcPct val="100000"/>
              </a:lnSpc>
              <a:spcBef>
                <a:spcPts val="600"/>
              </a:spcBef>
              <a:spcAft>
                <a:spcPts val="0"/>
              </a:spcAft>
            </a:pPr>
            <a:r>
              <a:rPr lang="da-DK" sz="1100" dirty="0" smtClean="0">
                <a:solidFill>
                  <a:schemeClr val="bg1"/>
                </a:solidFill>
                <a:latin typeface="Calibri" panose="020F0502020204030204" pitchFamily="34" charset="0"/>
              </a:rPr>
              <a:t>Vurderingsrammen kan anvendes til lokale drøftelser ift. i hvilken retning og på hvilket ambitionsniveau, man ønsker at vagtplanlægningsopgaven skal udvikle sig på. </a:t>
            </a:r>
            <a:endParaRPr lang="da-DK" sz="1100" dirty="0">
              <a:solidFill>
                <a:schemeClr val="bg1"/>
              </a:solidFill>
            </a:endParaRPr>
          </a:p>
        </p:txBody>
      </p:sp>
      <p:sp>
        <p:nvSpPr>
          <p:cNvPr id="79" name="Tekstboks 78"/>
          <p:cNvSpPr txBox="1"/>
          <p:nvPr/>
        </p:nvSpPr>
        <p:spPr>
          <a:xfrm>
            <a:off x="1133723" y="2852936"/>
            <a:ext cx="3594125" cy="215444"/>
          </a:xfrm>
          <a:prstGeom prst="rect">
            <a:avLst/>
          </a:prstGeom>
          <a:noFill/>
        </p:spPr>
        <p:txBody>
          <a:bodyPr wrap="square" lIns="0" tIns="0" rIns="0" bIns="0" rtlCol="0">
            <a:spAutoFit/>
          </a:bodyPr>
          <a:lstStyle/>
          <a:p>
            <a:pPr eaLnBrk="0" fontAlgn="auto" hangingPunct="0">
              <a:lnSpc>
                <a:spcPct val="100000"/>
              </a:lnSpc>
              <a:spcBef>
                <a:spcPts val="600"/>
              </a:spcBef>
              <a:spcAft>
                <a:spcPts val="0"/>
              </a:spcAft>
              <a:defRPr/>
            </a:pPr>
            <a:r>
              <a:rPr lang="da-DK" sz="1400" kern="0" dirty="0" smtClean="0">
                <a:solidFill>
                  <a:srgbClr val="00542E"/>
                </a:solidFill>
                <a:latin typeface="Calibri" panose="020F0502020204030204" pitchFamily="34" charset="0"/>
                <a:ea typeface="Verdana" panose="020B0604030504040204" pitchFamily="34" charset="0"/>
                <a:cs typeface="Verdana" panose="020B0604030504040204" pitchFamily="34" charset="0"/>
              </a:rPr>
              <a:t>Den samlede vurderingsramme</a:t>
            </a:r>
          </a:p>
        </p:txBody>
      </p:sp>
    </p:spTree>
    <p:extLst>
      <p:ext uri="{BB962C8B-B14F-4D97-AF65-F5344CB8AC3E}">
        <p14:creationId xmlns:p14="http://schemas.microsoft.com/office/powerpoint/2010/main" val="3496581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3339735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4"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ktangel 7"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algn="ctr">
              <a:lnSpc>
                <a:spcPct val="90000"/>
              </a:lnSpc>
              <a:spcBef>
                <a:spcPct val="0"/>
              </a:spcBef>
            </a:pPr>
            <a:endParaRPr kumimoji="0" lang="da-DK" sz="3200" u="none" strike="noStrike" cap="none" normalizeH="0" dirty="0" err="1" smtClean="0">
              <a:ln>
                <a:noFill/>
              </a:ln>
              <a:solidFill>
                <a:schemeClr val="bg1"/>
              </a:solidFill>
              <a:effectLst/>
              <a:latin typeface="Arial"/>
              <a:ea typeface="+mj-ea"/>
              <a:cs typeface="+mj-cs"/>
              <a:sym typeface="Arial"/>
            </a:endParaRPr>
          </a:p>
        </p:txBody>
      </p:sp>
      <p:sp>
        <p:nvSpPr>
          <p:cNvPr id="3" name="Title 2"/>
          <p:cNvSpPr>
            <a:spLocks noGrp="1"/>
          </p:cNvSpPr>
          <p:nvPr>
            <p:ph type="title"/>
          </p:nvPr>
        </p:nvSpPr>
        <p:spPr/>
        <p:txBody>
          <a:bodyPr/>
          <a:lstStyle/>
          <a:p>
            <a:r>
              <a:rPr lang="da-DK" dirty="0" smtClean="0"/>
              <a:t>Kompetencer og organisering</a:t>
            </a:r>
            <a:endParaRPr lang="da-DK" dirty="0"/>
          </a:p>
        </p:txBody>
      </p:sp>
      <p:grpSp>
        <p:nvGrpSpPr>
          <p:cNvPr id="13" name="Gruppe 12"/>
          <p:cNvGrpSpPr/>
          <p:nvPr/>
        </p:nvGrpSpPr>
        <p:grpSpPr>
          <a:xfrm>
            <a:off x="683118" y="1411147"/>
            <a:ext cx="3643818" cy="432000"/>
            <a:chOff x="767811" y="1052736"/>
            <a:chExt cx="3643818" cy="432000"/>
          </a:xfrm>
        </p:grpSpPr>
        <p:sp>
          <p:nvSpPr>
            <p:cNvPr id="9" name="Rektangel 8"/>
            <p:cNvSpPr/>
            <p:nvPr/>
          </p:nvSpPr>
          <p:spPr>
            <a:xfrm>
              <a:off x="1307381" y="1081313"/>
              <a:ext cx="3104248" cy="353943"/>
            </a:xfrm>
            <a:prstGeom prst="rect">
              <a:avLst/>
            </a:prstGeom>
          </p:spPr>
          <p:txBody>
            <a:bodyPr wrap="none">
              <a:spAutoFit/>
            </a:bodyPr>
            <a:lstStyle/>
            <a:p>
              <a:pPr>
                <a:lnSpc>
                  <a:spcPct val="100000"/>
                </a:lnSpc>
                <a:spcBef>
                  <a:spcPts val="600"/>
                </a:spcBef>
              </a:pPr>
              <a:r>
                <a:rPr lang="da-DK" dirty="0" smtClean="0">
                  <a:latin typeface="Calibri" panose="020F0502020204030204" pitchFamily="34" charset="0"/>
                </a:rPr>
                <a:t>Kompetencer til vagtplanlægning</a:t>
              </a:r>
              <a:endParaRPr lang="da-DK" dirty="0">
                <a:latin typeface="Calibri" panose="020F0502020204030204" pitchFamily="34" charset="0"/>
              </a:endParaRPr>
            </a:p>
          </p:txBody>
        </p:sp>
        <p:pic>
          <p:nvPicPr>
            <p:cNvPr id="34" name="Picture 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811" y="1052736"/>
              <a:ext cx="43200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92" name="Gruppe 191"/>
          <p:cNvGrpSpPr/>
          <p:nvPr/>
        </p:nvGrpSpPr>
        <p:grpSpPr>
          <a:xfrm>
            <a:off x="714016" y="3434514"/>
            <a:ext cx="4409917" cy="432000"/>
            <a:chOff x="767811" y="1645775"/>
            <a:chExt cx="4409917" cy="432000"/>
          </a:xfrm>
        </p:grpSpPr>
        <p:sp>
          <p:nvSpPr>
            <p:cNvPr id="193" name="Rektangel 192"/>
            <p:cNvSpPr/>
            <p:nvPr/>
          </p:nvSpPr>
          <p:spPr>
            <a:xfrm>
              <a:off x="1319428" y="1674352"/>
              <a:ext cx="3858300" cy="353943"/>
            </a:xfrm>
            <a:prstGeom prst="rect">
              <a:avLst/>
            </a:prstGeom>
          </p:spPr>
          <p:txBody>
            <a:bodyPr wrap="none">
              <a:spAutoFit/>
            </a:bodyPr>
            <a:lstStyle/>
            <a:p>
              <a:pPr>
                <a:lnSpc>
                  <a:spcPct val="100000"/>
                </a:lnSpc>
                <a:spcBef>
                  <a:spcPts val="600"/>
                </a:spcBef>
              </a:pPr>
              <a:r>
                <a:rPr lang="da-DK" dirty="0" smtClean="0">
                  <a:latin typeface="Calibri" panose="020F0502020204030204" pitchFamily="34" charset="0"/>
                </a:rPr>
                <a:t>Organisering af vagtplanlægningsopgaven</a:t>
              </a:r>
              <a:endParaRPr lang="da-DK" dirty="0">
                <a:latin typeface="Calibri" panose="020F0502020204030204" pitchFamily="34" charset="0"/>
              </a:endParaRPr>
            </a:p>
          </p:txBody>
        </p:sp>
        <p:pic>
          <p:nvPicPr>
            <p:cNvPr id="194" name="Picture 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811" y="1645775"/>
              <a:ext cx="43200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uppe 14"/>
          <p:cNvGrpSpPr/>
          <p:nvPr/>
        </p:nvGrpSpPr>
        <p:grpSpPr>
          <a:xfrm>
            <a:off x="683118" y="1984507"/>
            <a:ext cx="11029266" cy="507831"/>
            <a:chOff x="683118" y="3118093"/>
            <a:chExt cx="11029266" cy="507831"/>
          </a:xfrm>
        </p:grpSpPr>
        <p:sp>
          <p:nvSpPr>
            <p:cNvPr id="7" name="Rektangel 6"/>
            <p:cNvSpPr/>
            <p:nvPr/>
          </p:nvSpPr>
          <p:spPr>
            <a:xfrm>
              <a:off x="683118" y="3118093"/>
              <a:ext cx="2160000" cy="507831"/>
            </a:xfrm>
            <a:prstGeom prst="rect">
              <a:avLst/>
            </a:prstGeom>
          </p:spPr>
          <p:txBody>
            <a:bodyPr wrap="square" lIns="0" tIns="0" rIns="0" bIns="0">
              <a:spAutoFit/>
            </a:bodyPr>
            <a:lstStyle/>
            <a:p>
              <a:pPr>
                <a:lnSpc>
                  <a:spcPct val="100000"/>
                </a:lnSpc>
                <a:spcBef>
                  <a:spcPts val="600"/>
                </a:spcBef>
              </a:pPr>
              <a:r>
                <a:rPr lang="da-DK" sz="1100" dirty="0" smtClean="0">
                  <a:latin typeface="Calibri" panose="020F0502020204030204" pitchFamily="34" charset="0"/>
                </a:rPr>
                <a:t>Vagtplanlægning er en sekundær opgave for den/de ansvarlige medarbejder/e</a:t>
              </a:r>
            </a:p>
          </p:txBody>
        </p:sp>
        <p:sp>
          <p:nvSpPr>
            <p:cNvPr id="18" name="Rektangel 17"/>
            <p:cNvSpPr/>
            <p:nvPr/>
          </p:nvSpPr>
          <p:spPr>
            <a:xfrm>
              <a:off x="9552384" y="3202731"/>
              <a:ext cx="2160000" cy="338554"/>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Vagtplanlægning er den primære opgave for </a:t>
              </a:r>
              <a:r>
                <a:rPr lang="da-DK" sz="1100" dirty="0">
                  <a:latin typeface="Calibri" panose="020F0502020204030204" pitchFamily="34" charset="0"/>
                </a:rPr>
                <a:t>é</a:t>
              </a:r>
              <a:r>
                <a:rPr lang="da-DK" sz="1100" dirty="0" smtClean="0">
                  <a:latin typeface="Calibri" panose="020F0502020204030204" pitchFamily="34" charset="0"/>
                </a:rPr>
                <a:t>n eller få medarbejdere</a:t>
              </a:r>
            </a:p>
          </p:txBody>
        </p:sp>
        <p:grpSp>
          <p:nvGrpSpPr>
            <p:cNvPr id="242" name="Gruppe 241"/>
            <p:cNvGrpSpPr/>
            <p:nvPr/>
          </p:nvGrpSpPr>
          <p:grpSpPr>
            <a:xfrm>
              <a:off x="2927648" y="3164808"/>
              <a:ext cx="6383831" cy="414399"/>
              <a:chOff x="2801508" y="1611766"/>
              <a:chExt cx="6383831" cy="414399"/>
            </a:xfrm>
          </p:grpSpPr>
          <p:grpSp>
            <p:nvGrpSpPr>
              <p:cNvPr id="243" name="Gruppe 242"/>
              <p:cNvGrpSpPr/>
              <p:nvPr/>
            </p:nvGrpSpPr>
            <p:grpSpPr>
              <a:xfrm>
                <a:off x="3425339" y="1611766"/>
                <a:ext cx="5760000" cy="113698"/>
                <a:chOff x="3503894" y="1778617"/>
                <a:chExt cx="6048000" cy="113698"/>
              </a:xfrm>
            </p:grpSpPr>
            <p:cxnSp>
              <p:nvCxnSpPr>
                <p:cNvPr id="251" name="Lige forbindelse 250"/>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Lige forbindelse 251"/>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Lige forbindelse 252"/>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Lige forbindelse 253"/>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4" name="Rektangel 243"/>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tx2"/>
                    </a:solidFill>
                    <a:latin typeface="Calibri" panose="020F0502020204030204" pitchFamily="34" charset="0"/>
                  </a:rPr>
                  <a:t>Aktuelt</a:t>
                </a:r>
              </a:p>
            </p:txBody>
          </p:sp>
          <p:grpSp>
            <p:nvGrpSpPr>
              <p:cNvPr id="245" name="Gruppe 244"/>
              <p:cNvGrpSpPr/>
              <p:nvPr/>
            </p:nvGrpSpPr>
            <p:grpSpPr>
              <a:xfrm>
                <a:off x="3425339" y="1856888"/>
                <a:ext cx="5760000" cy="113698"/>
                <a:chOff x="3503894" y="1778617"/>
                <a:chExt cx="6048000" cy="113698"/>
              </a:xfrm>
            </p:grpSpPr>
            <p:cxnSp>
              <p:nvCxnSpPr>
                <p:cNvPr id="247" name="Lige forbindelse 246"/>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Lige forbindelse 247"/>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Lige forbindelse 248"/>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Lige forbindelse 249"/>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6" name="Rektangel 245"/>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17" name="Gruppe 16"/>
          <p:cNvGrpSpPr/>
          <p:nvPr/>
        </p:nvGrpSpPr>
        <p:grpSpPr>
          <a:xfrm>
            <a:off x="683118" y="2633698"/>
            <a:ext cx="11029266" cy="677108"/>
            <a:chOff x="683118" y="3614501"/>
            <a:chExt cx="11029266" cy="677108"/>
          </a:xfrm>
        </p:grpSpPr>
        <p:sp>
          <p:nvSpPr>
            <p:cNvPr id="4" name="Rektangel 3"/>
            <p:cNvSpPr/>
            <p:nvPr/>
          </p:nvSpPr>
          <p:spPr>
            <a:xfrm>
              <a:off x="9552384" y="3614501"/>
              <a:ext cx="2160000" cy="677108"/>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Vagtplanlægning er </a:t>
              </a:r>
              <a:r>
                <a:rPr lang="da-DK" sz="1100" dirty="0" err="1" smtClean="0">
                  <a:latin typeface="Calibri" panose="020F0502020204030204" pitchFamily="34" charset="0"/>
                </a:rPr>
                <a:t>professiona-liseret</a:t>
              </a:r>
              <a:r>
                <a:rPr lang="da-DK" sz="1100" dirty="0" smtClean="0">
                  <a:latin typeface="Calibri" panose="020F0502020204030204" pitchFamily="34" charset="0"/>
                </a:rPr>
                <a:t>, fx deltager vagtplanlæggere på relevante kurser, får ‘kørekort’ el.lign. </a:t>
              </a:r>
            </a:p>
          </p:txBody>
        </p:sp>
        <p:sp>
          <p:nvSpPr>
            <p:cNvPr id="6" name="Rektangel 5"/>
            <p:cNvSpPr/>
            <p:nvPr/>
          </p:nvSpPr>
          <p:spPr>
            <a:xfrm>
              <a:off x="683118" y="3689723"/>
              <a:ext cx="2160000" cy="338554"/>
            </a:xfrm>
            <a:prstGeom prst="rect">
              <a:avLst/>
            </a:prstGeom>
          </p:spPr>
          <p:txBody>
            <a:bodyPr lIns="0" tIns="0" rIns="0" bIns="0">
              <a:spAutoFit/>
            </a:bodyPr>
            <a:lstStyle/>
            <a:p>
              <a:pPr>
                <a:lnSpc>
                  <a:spcPct val="100000"/>
                </a:lnSpc>
                <a:spcBef>
                  <a:spcPts val="600"/>
                </a:spcBef>
              </a:pPr>
              <a:r>
                <a:rPr lang="da-DK" sz="1100" dirty="0" smtClean="0">
                  <a:latin typeface="Calibri" panose="020F0502020204030204" pitchFamily="34" charset="0"/>
                </a:rPr>
                <a:t>Vagtplanlægningskompetencer udvikles ikke særskilt</a:t>
              </a:r>
              <a:endParaRPr lang="da-DK" sz="1100" dirty="0">
                <a:latin typeface="Calibri" panose="020F0502020204030204" pitchFamily="34" charset="0"/>
              </a:endParaRPr>
            </a:p>
          </p:txBody>
        </p:sp>
        <p:grpSp>
          <p:nvGrpSpPr>
            <p:cNvPr id="255" name="Gruppe 254"/>
            <p:cNvGrpSpPr/>
            <p:nvPr/>
          </p:nvGrpSpPr>
          <p:grpSpPr>
            <a:xfrm>
              <a:off x="2927648" y="3661217"/>
              <a:ext cx="6383831" cy="414399"/>
              <a:chOff x="2801508" y="1611766"/>
              <a:chExt cx="6383831" cy="414399"/>
            </a:xfrm>
          </p:grpSpPr>
          <p:grpSp>
            <p:nvGrpSpPr>
              <p:cNvPr id="259" name="Gruppe 258"/>
              <p:cNvGrpSpPr/>
              <p:nvPr/>
            </p:nvGrpSpPr>
            <p:grpSpPr>
              <a:xfrm>
                <a:off x="3425339" y="1611766"/>
                <a:ext cx="5760000" cy="113698"/>
                <a:chOff x="3503894" y="1778617"/>
                <a:chExt cx="6048000" cy="113698"/>
              </a:xfrm>
            </p:grpSpPr>
            <p:cxnSp>
              <p:nvCxnSpPr>
                <p:cNvPr id="301" name="Lige forbindelse 300"/>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2" name="Lige forbindelse 301"/>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 name="Lige forbindelse 302"/>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4" name="Lige forbindelse 303"/>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7" name="Rektangel 276"/>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295" name="Gruppe 294"/>
              <p:cNvGrpSpPr/>
              <p:nvPr/>
            </p:nvGrpSpPr>
            <p:grpSpPr>
              <a:xfrm>
                <a:off x="3425339" y="1856888"/>
                <a:ext cx="5760000" cy="113698"/>
                <a:chOff x="3503894" y="1778617"/>
                <a:chExt cx="6048000" cy="113698"/>
              </a:xfrm>
            </p:grpSpPr>
            <p:cxnSp>
              <p:nvCxnSpPr>
                <p:cNvPr id="297" name="Lige forbindelse 296"/>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 name="Lige forbindelse 297"/>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 name="Lige forbindelse 298"/>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0" name="Lige forbindelse 299"/>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6" name="Rektangel 295"/>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19" name="Gruppe 18"/>
          <p:cNvGrpSpPr/>
          <p:nvPr/>
        </p:nvGrpSpPr>
        <p:grpSpPr>
          <a:xfrm>
            <a:off x="683118" y="4007874"/>
            <a:ext cx="11029266" cy="507831"/>
            <a:chOff x="683118" y="4677714"/>
            <a:chExt cx="11029266" cy="507831"/>
          </a:xfrm>
        </p:grpSpPr>
        <p:sp>
          <p:nvSpPr>
            <p:cNvPr id="32" name="Rektangel 31"/>
            <p:cNvSpPr/>
            <p:nvPr/>
          </p:nvSpPr>
          <p:spPr>
            <a:xfrm>
              <a:off x="9552384" y="4677714"/>
              <a:ext cx="2160000" cy="507831"/>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Vagtplanlæggere videndeler løbende med andre vagtplanlæggere </a:t>
              </a:r>
              <a:r>
                <a:rPr lang="da-DK" sz="1100" dirty="0">
                  <a:latin typeface="Calibri" panose="020F0502020204030204" pitchFamily="34" charset="0"/>
                </a:rPr>
                <a:t>mhp. </a:t>
              </a:r>
              <a:r>
                <a:rPr lang="da-DK" sz="1100" dirty="0" smtClean="0">
                  <a:latin typeface="Calibri" panose="020F0502020204030204" pitchFamily="34" charset="0"/>
                </a:rPr>
                <a:t>læring, fx i </a:t>
              </a:r>
              <a:r>
                <a:rPr lang="da-DK" sz="1100" dirty="0" err="1" smtClean="0">
                  <a:latin typeface="Calibri" panose="020F0502020204030204" pitchFamily="34" charset="0"/>
                </a:rPr>
                <a:t>erfa</a:t>
              </a:r>
              <a:r>
                <a:rPr lang="da-DK" sz="1100" dirty="0" smtClean="0">
                  <a:latin typeface="Calibri" panose="020F0502020204030204" pitchFamily="34" charset="0"/>
                </a:rPr>
                <a:t>-netværk el.lign.</a:t>
              </a:r>
            </a:p>
          </p:txBody>
        </p:sp>
        <p:sp>
          <p:nvSpPr>
            <p:cNvPr id="33" name="Rektangel 32"/>
            <p:cNvSpPr/>
            <p:nvPr/>
          </p:nvSpPr>
          <p:spPr>
            <a:xfrm>
              <a:off x="683118" y="4762352"/>
              <a:ext cx="1956498" cy="338554"/>
            </a:xfrm>
            <a:prstGeom prst="rect">
              <a:avLst/>
            </a:prstGeom>
          </p:spPr>
          <p:txBody>
            <a:bodyPr wrap="square" lIns="0" tIns="0" rIns="0" bIns="0">
              <a:spAutoFit/>
            </a:bodyPr>
            <a:lstStyle/>
            <a:p>
              <a:pPr>
                <a:lnSpc>
                  <a:spcPct val="100000"/>
                </a:lnSpc>
                <a:spcBef>
                  <a:spcPts val="600"/>
                </a:spcBef>
              </a:pPr>
              <a:r>
                <a:rPr lang="da-DK" sz="1100" dirty="0" smtClean="0">
                  <a:latin typeface="Calibri" panose="020F0502020204030204" pitchFamily="34" charset="0"/>
                </a:rPr>
                <a:t>Vagtplanlæggere videndeler ikke med andre vagtplanlæggere </a:t>
              </a:r>
            </a:p>
          </p:txBody>
        </p:sp>
        <p:grpSp>
          <p:nvGrpSpPr>
            <p:cNvPr id="318" name="Gruppe 317"/>
            <p:cNvGrpSpPr/>
            <p:nvPr/>
          </p:nvGrpSpPr>
          <p:grpSpPr>
            <a:xfrm>
              <a:off x="2927648" y="4724430"/>
              <a:ext cx="6383831" cy="414399"/>
              <a:chOff x="2801508" y="1611766"/>
              <a:chExt cx="6383831" cy="414399"/>
            </a:xfrm>
          </p:grpSpPr>
          <p:grpSp>
            <p:nvGrpSpPr>
              <p:cNvPr id="319" name="Gruppe 318"/>
              <p:cNvGrpSpPr/>
              <p:nvPr/>
            </p:nvGrpSpPr>
            <p:grpSpPr>
              <a:xfrm>
                <a:off x="3425339" y="1611766"/>
                <a:ext cx="5760000" cy="113698"/>
                <a:chOff x="3503894" y="1778617"/>
                <a:chExt cx="6048000" cy="113698"/>
              </a:xfrm>
            </p:grpSpPr>
            <p:cxnSp>
              <p:nvCxnSpPr>
                <p:cNvPr id="327" name="Lige forbindelse 326"/>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 name="Lige forbindelse 327"/>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 name="Lige forbindelse 328"/>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0" name="Lige forbindelse 329"/>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0" name="Rektangel 319"/>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321" name="Gruppe 320"/>
              <p:cNvGrpSpPr/>
              <p:nvPr/>
            </p:nvGrpSpPr>
            <p:grpSpPr>
              <a:xfrm>
                <a:off x="3425339" y="1856888"/>
                <a:ext cx="5760000" cy="113698"/>
                <a:chOff x="3503894" y="1778617"/>
                <a:chExt cx="6048000" cy="113698"/>
              </a:xfrm>
            </p:grpSpPr>
            <p:cxnSp>
              <p:nvCxnSpPr>
                <p:cNvPr id="323" name="Lige forbindelse 322"/>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4" name="Lige forbindelse 323"/>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5" name="Lige forbindelse 324"/>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6" name="Lige forbindelse 325"/>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2" name="Rektangel 321"/>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20" name="Gruppe 19"/>
          <p:cNvGrpSpPr/>
          <p:nvPr/>
        </p:nvGrpSpPr>
        <p:grpSpPr>
          <a:xfrm>
            <a:off x="683118" y="4657065"/>
            <a:ext cx="11029266" cy="677108"/>
            <a:chOff x="683118" y="5162077"/>
            <a:chExt cx="11029266" cy="677108"/>
          </a:xfrm>
        </p:grpSpPr>
        <p:sp>
          <p:nvSpPr>
            <p:cNvPr id="195" name="Rektangel 194"/>
            <p:cNvSpPr/>
            <p:nvPr/>
          </p:nvSpPr>
          <p:spPr>
            <a:xfrm>
              <a:off x="9552384" y="5162077"/>
              <a:ext cx="2160000" cy="677108"/>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Vagtplanlægning udføres af én central professionel vagtplan-lægningsenhed for alle/flere afdelinger på sygehuset</a:t>
              </a:r>
            </a:p>
          </p:txBody>
        </p:sp>
        <p:sp>
          <p:nvSpPr>
            <p:cNvPr id="196" name="Rektangel 195"/>
            <p:cNvSpPr/>
            <p:nvPr/>
          </p:nvSpPr>
          <p:spPr>
            <a:xfrm>
              <a:off x="683118" y="5246716"/>
              <a:ext cx="1956498" cy="507831"/>
            </a:xfrm>
            <a:prstGeom prst="rect">
              <a:avLst/>
            </a:prstGeom>
          </p:spPr>
          <p:txBody>
            <a:bodyPr wrap="square" lIns="0" tIns="0" rIns="0" bIns="0">
              <a:spAutoFit/>
            </a:bodyPr>
            <a:lstStyle/>
            <a:p>
              <a:pPr>
                <a:lnSpc>
                  <a:spcPct val="100000"/>
                </a:lnSpc>
                <a:spcBef>
                  <a:spcPts val="600"/>
                </a:spcBef>
              </a:pPr>
              <a:r>
                <a:rPr lang="da-DK" sz="1100" dirty="0" smtClean="0">
                  <a:latin typeface="Calibri" panose="020F0502020204030204" pitchFamily="34" charset="0"/>
                </a:rPr>
                <a:t>Vagtplanlægning udføres decentralt på afdelingen fx af overlæge eller –oversygeplejerske</a:t>
              </a:r>
            </a:p>
          </p:txBody>
        </p:sp>
        <p:grpSp>
          <p:nvGrpSpPr>
            <p:cNvPr id="331" name="Gruppe 330"/>
            <p:cNvGrpSpPr/>
            <p:nvPr/>
          </p:nvGrpSpPr>
          <p:grpSpPr>
            <a:xfrm>
              <a:off x="2927648" y="5293432"/>
              <a:ext cx="6383831" cy="414399"/>
              <a:chOff x="2801508" y="1611766"/>
              <a:chExt cx="6383831" cy="414399"/>
            </a:xfrm>
          </p:grpSpPr>
          <p:grpSp>
            <p:nvGrpSpPr>
              <p:cNvPr id="332" name="Gruppe 331"/>
              <p:cNvGrpSpPr/>
              <p:nvPr/>
            </p:nvGrpSpPr>
            <p:grpSpPr>
              <a:xfrm>
                <a:off x="3425339" y="1611766"/>
                <a:ext cx="5760000" cy="113698"/>
                <a:chOff x="3503894" y="1778617"/>
                <a:chExt cx="6048000" cy="113698"/>
              </a:xfrm>
            </p:grpSpPr>
            <p:cxnSp>
              <p:nvCxnSpPr>
                <p:cNvPr id="340" name="Lige forbindelse 339"/>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 name="Lige forbindelse 340"/>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2" name="Lige forbindelse 341"/>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3" name="Lige forbindelse 342"/>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3" name="Rektangel 332"/>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334" name="Gruppe 333"/>
              <p:cNvGrpSpPr/>
              <p:nvPr/>
            </p:nvGrpSpPr>
            <p:grpSpPr>
              <a:xfrm>
                <a:off x="3425339" y="1856888"/>
                <a:ext cx="5760000" cy="113698"/>
                <a:chOff x="3503894" y="1778617"/>
                <a:chExt cx="6048000" cy="113698"/>
              </a:xfrm>
            </p:grpSpPr>
            <p:cxnSp>
              <p:nvCxnSpPr>
                <p:cNvPr id="336" name="Lige forbindelse 335"/>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7" name="Lige forbindelse 336"/>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 name="Lige forbindelse 337"/>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 name="Lige forbindelse 338"/>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5" name="Rektangel 334"/>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21" name="Gruppe 20"/>
          <p:cNvGrpSpPr/>
          <p:nvPr/>
        </p:nvGrpSpPr>
        <p:grpSpPr>
          <a:xfrm>
            <a:off x="683118" y="5445224"/>
            <a:ext cx="11029266" cy="507831"/>
            <a:chOff x="683118" y="5768656"/>
            <a:chExt cx="11029266" cy="507831"/>
          </a:xfrm>
        </p:grpSpPr>
        <p:sp>
          <p:nvSpPr>
            <p:cNvPr id="197" name="Rektangel 196"/>
            <p:cNvSpPr/>
            <p:nvPr/>
          </p:nvSpPr>
          <p:spPr>
            <a:xfrm>
              <a:off x="9552384" y="5768656"/>
              <a:ext cx="2160000" cy="507831"/>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Vagtplanlægning foretages på tværs af adresser/sygehuse mhp. tværgående ressourceallokering</a:t>
              </a:r>
            </a:p>
          </p:txBody>
        </p:sp>
        <p:sp>
          <p:nvSpPr>
            <p:cNvPr id="198" name="Rektangel 197"/>
            <p:cNvSpPr/>
            <p:nvPr/>
          </p:nvSpPr>
          <p:spPr>
            <a:xfrm>
              <a:off x="683118" y="5836889"/>
              <a:ext cx="1956498" cy="338554"/>
            </a:xfrm>
            <a:prstGeom prst="rect">
              <a:avLst/>
            </a:prstGeom>
          </p:spPr>
          <p:txBody>
            <a:bodyPr wrap="square" lIns="0" tIns="0" rIns="0" bIns="0">
              <a:spAutoFit/>
            </a:bodyPr>
            <a:lstStyle/>
            <a:p>
              <a:pPr>
                <a:lnSpc>
                  <a:spcPct val="100000"/>
                </a:lnSpc>
                <a:spcBef>
                  <a:spcPts val="600"/>
                </a:spcBef>
              </a:pPr>
              <a:r>
                <a:rPr lang="da-DK" sz="1100" dirty="0" smtClean="0">
                  <a:latin typeface="Calibri" panose="020F0502020204030204" pitchFamily="34" charset="0"/>
                </a:rPr>
                <a:t>Vagtplanlægning foretages kun inden for samme adresse/sygehus </a:t>
              </a:r>
            </a:p>
          </p:txBody>
        </p:sp>
        <p:grpSp>
          <p:nvGrpSpPr>
            <p:cNvPr id="344" name="Gruppe 343"/>
            <p:cNvGrpSpPr/>
            <p:nvPr/>
          </p:nvGrpSpPr>
          <p:grpSpPr>
            <a:xfrm>
              <a:off x="2927648" y="5798967"/>
              <a:ext cx="6383831" cy="414399"/>
              <a:chOff x="2801508" y="1611766"/>
              <a:chExt cx="6383831" cy="414399"/>
            </a:xfrm>
          </p:grpSpPr>
          <p:grpSp>
            <p:nvGrpSpPr>
              <p:cNvPr id="345" name="Gruppe 344"/>
              <p:cNvGrpSpPr/>
              <p:nvPr/>
            </p:nvGrpSpPr>
            <p:grpSpPr>
              <a:xfrm>
                <a:off x="3425339" y="1611766"/>
                <a:ext cx="5760000" cy="113698"/>
                <a:chOff x="3503894" y="1778617"/>
                <a:chExt cx="6048000" cy="113698"/>
              </a:xfrm>
            </p:grpSpPr>
            <p:cxnSp>
              <p:nvCxnSpPr>
                <p:cNvPr id="353" name="Lige forbindelse 352"/>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4" name="Lige forbindelse 353"/>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5" name="Lige forbindelse 354"/>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6" name="Lige forbindelse 355"/>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6" name="Rektangel 345"/>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347" name="Gruppe 346"/>
              <p:cNvGrpSpPr/>
              <p:nvPr/>
            </p:nvGrpSpPr>
            <p:grpSpPr>
              <a:xfrm>
                <a:off x="3425339" y="1856888"/>
                <a:ext cx="5760000" cy="113698"/>
                <a:chOff x="3503894" y="1778617"/>
                <a:chExt cx="6048000" cy="113698"/>
              </a:xfrm>
            </p:grpSpPr>
            <p:cxnSp>
              <p:nvCxnSpPr>
                <p:cNvPr id="349" name="Lige forbindelse 348"/>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0" name="Lige forbindelse 349"/>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1" name="Lige forbindelse 350"/>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2" name="Lige forbindelse 351"/>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8" name="Rektangel 347"/>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sp>
        <p:nvSpPr>
          <p:cNvPr id="2" name="Rektangel 1"/>
          <p:cNvSpPr/>
          <p:nvPr/>
        </p:nvSpPr>
        <p:spPr bwMode="auto">
          <a:xfrm>
            <a:off x="9098056" y="6021288"/>
            <a:ext cx="2808312" cy="720080"/>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10" name="Rektangel 9"/>
          <p:cNvSpPr/>
          <p:nvPr/>
        </p:nvSpPr>
        <p:spPr bwMode="auto">
          <a:xfrm>
            <a:off x="9048328" y="620688"/>
            <a:ext cx="2520280" cy="819036"/>
          </a:xfrm>
          <a:prstGeom prst="rect">
            <a:avLst/>
          </a:prstGeom>
          <a:noFill/>
          <a:ln w="28575"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dirty="0" smtClean="0">
                <a:ln>
                  <a:noFill/>
                </a:ln>
                <a:solidFill>
                  <a:schemeClr val="accent1"/>
                </a:solidFill>
                <a:effectLst/>
                <a:latin typeface="Arial" charset="0"/>
              </a:rPr>
              <a:t> Sæt ind: </a:t>
            </a:r>
          </a:p>
        </p:txBody>
      </p:sp>
      <p:sp>
        <p:nvSpPr>
          <p:cNvPr id="95" name="Afrundet rektangel 94"/>
          <p:cNvSpPr/>
          <p:nvPr/>
        </p:nvSpPr>
        <p:spPr bwMode="auto">
          <a:xfrm>
            <a:off x="10488488" y="831774"/>
            <a:ext cx="718713" cy="198431"/>
          </a:xfrm>
          <a:prstGeom prst="roundRect">
            <a:avLst/>
          </a:prstGeom>
          <a:pattFill prst="narVert">
            <a:fgClr>
              <a:schemeClr val="tx2"/>
            </a:fgClr>
            <a:bgClr>
              <a:schemeClr val="bg1"/>
            </a:bgClr>
          </a:patt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schemeClr val="accent1"/>
                </a:solidFill>
                <a:latin typeface="Calibri" panose="020F0502020204030204" pitchFamily="34" charset="0"/>
              </a:rPr>
              <a:t>Aktuelt</a:t>
            </a:r>
          </a:p>
        </p:txBody>
      </p:sp>
      <p:sp>
        <p:nvSpPr>
          <p:cNvPr id="96" name="Afrundet rektangel 95"/>
          <p:cNvSpPr/>
          <p:nvPr/>
        </p:nvSpPr>
        <p:spPr bwMode="auto">
          <a:xfrm>
            <a:off x="10488488" y="1099409"/>
            <a:ext cx="718713" cy="198431"/>
          </a:xfrm>
          <a:prstGeom prst="roundRect">
            <a:avLst/>
          </a:prstGeom>
          <a:pattFill prst="narVert">
            <a:fgClr>
              <a:schemeClr val="bg1">
                <a:lumMod val="50000"/>
              </a:schemeClr>
            </a:fgClr>
            <a:bgClr>
              <a:schemeClr val="bg1"/>
            </a:bgClr>
          </a:pattFill>
          <a:ln w="6350" cap="flat" cmpd="sng" algn="ctr">
            <a:solidFill>
              <a:schemeClr val="bg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prstClr val="white"/>
                </a:solidFill>
                <a:latin typeface="Calibri" panose="020F0502020204030204" pitchFamily="34" charset="0"/>
              </a:rPr>
              <a:t>Vision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2858176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2"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ktangel 8"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algn="ctr">
              <a:lnSpc>
                <a:spcPct val="90000"/>
              </a:lnSpc>
              <a:spcBef>
                <a:spcPct val="0"/>
              </a:spcBef>
            </a:pPr>
            <a:endParaRPr kumimoji="0" lang="da-DK" sz="3200" u="none" strike="noStrike" cap="none" normalizeH="0" dirty="0" err="1" smtClean="0">
              <a:ln>
                <a:noFill/>
              </a:ln>
              <a:solidFill>
                <a:schemeClr val="bg1"/>
              </a:solidFill>
              <a:effectLst/>
              <a:latin typeface="Arial"/>
              <a:ea typeface="+mj-ea"/>
              <a:cs typeface="+mj-cs"/>
              <a:sym typeface="Arial"/>
            </a:endParaRPr>
          </a:p>
        </p:txBody>
      </p:sp>
      <p:sp>
        <p:nvSpPr>
          <p:cNvPr id="91" name="Rektangel 90"/>
          <p:cNvSpPr/>
          <p:nvPr/>
        </p:nvSpPr>
        <p:spPr bwMode="auto">
          <a:xfrm>
            <a:off x="9098056" y="6021288"/>
            <a:ext cx="2808312" cy="720080"/>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3" name="Title 2"/>
          <p:cNvSpPr>
            <a:spLocks noGrp="1"/>
          </p:cNvSpPr>
          <p:nvPr>
            <p:ph type="title"/>
          </p:nvPr>
        </p:nvSpPr>
        <p:spPr/>
        <p:txBody>
          <a:bodyPr/>
          <a:lstStyle/>
          <a:p>
            <a:r>
              <a:rPr lang="da-DK" dirty="0" smtClean="0"/>
              <a:t>Overenskomster og systemunderstøttelse</a:t>
            </a:r>
            <a:endParaRPr lang="da-DK" dirty="0"/>
          </a:p>
        </p:txBody>
      </p:sp>
      <p:grpSp>
        <p:nvGrpSpPr>
          <p:cNvPr id="126" name="Gruppe 125"/>
          <p:cNvGrpSpPr/>
          <p:nvPr/>
        </p:nvGrpSpPr>
        <p:grpSpPr>
          <a:xfrm>
            <a:off x="684000" y="3429048"/>
            <a:ext cx="6858195" cy="432000"/>
            <a:chOff x="767811" y="3585887"/>
            <a:chExt cx="6858195" cy="432000"/>
          </a:xfrm>
        </p:grpSpPr>
        <p:sp>
          <p:nvSpPr>
            <p:cNvPr id="127" name="Rektangel 126"/>
            <p:cNvSpPr/>
            <p:nvPr/>
          </p:nvSpPr>
          <p:spPr>
            <a:xfrm>
              <a:off x="1309918" y="3614464"/>
              <a:ext cx="6316088" cy="353943"/>
            </a:xfrm>
            <a:prstGeom prst="rect">
              <a:avLst/>
            </a:prstGeom>
          </p:spPr>
          <p:txBody>
            <a:bodyPr wrap="none">
              <a:spAutoFit/>
            </a:bodyPr>
            <a:lstStyle/>
            <a:p>
              <a:pPr>
                <a:lnSpc>
                  <a:spcPct val="100000"/>
                </a:lnSpc>
                <a:spcBef>
                  <a:spcPts val="600"/>
                </a:spcBef>
              </a:pPr>
              <a:r>
                <a:rPr lang="da-DK" dirty="0" smtClean="0">
                  <a:latin typeface="Calibri" panose="020F0502020204030204" pitchFamily="34" charset="0"/>
                </a:rPr>
                <a:t>Systemunderstøttelse og automatisering af vagtplanlægningsopgaven</a:t>
              </a:r>
              <a:endParaRPr lang="da-DK" dirty="0">
                <a:latin typeface="Calibri" panose="020F0502020204030204" pitchFamily="34" charset="0"/>
              </a:endParaRPr>
            </a:p>
          </p:txBody>
        </p:sp>
        <p:pic>
          <p:nvPicPr>
            <p:cNvPr id="128"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811" y="3585887"/>
              <a:ext cx="43200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uppe 12"/>
          <p:cNvGrpSpPr/>
          <p:nvPr/>
        </p:nvGrpSpPr>
        <p:grpSpPr>
          <a:xfrm>
            <a:off x="684000" y="3724150"/>
            <a:ext cx="11039683" cy="1184940"/>
            <a:chOff x="671117" y="3068960"/>
            <a:chExt cx="11039683" cy="1184940"/>
          </a:xfrm>
        </p:grpSpPr>
        <p:sp>
          <p:nvSpPr>
            <p:cNvPr id="130" name="Rektangel 129"/>
            <p:cNvSpPr/>
            <p:nvPr/>
          </p:nvSpPr>
          <p:spPr>
            <a:xfrm>
              <a:off x="9550800" y="3068960"/>
              <a:ext cx="2160000" cy="1184940"/>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Vagtplanlægning er fuldt system-understøttet og automatiseret, fx gennem matematisk modellering, som tager højde for medarbejderes kompetencer, ønsker til arbejdstid, overenskomster, lokalaftaler, bemandingskrav, </a:t>
              </a:r>
              <a:r>
                <a:rPr lang="da-DK" sz="1100" dirty="0" err="1" smtClean="0">
                  <a:latin typeface="Calibri" panose="020F0502020204030204" pitchFamily="34" charset="0"/>
                </a:rPr>
                <a:t>o.lign</a:t>
              </a:r>
              <a:r>
                <a:rPr lang="da-DK" sz="1100" dirty="0" smtClean="0">
                  <a:latin typeface="Calibri" panose="020F0502020204030204" pitchFamily="34" charset="0"/>
                </a:rPr>
                <a:t>. </a:t>
              </a:r>
            </a:p>
          </p:txBody>
        </p:sp>
        <p:sp>
          <p:nvSpPr>
            <p:cNvPr id="131" name="Rektangel 130"/>
            <p:cNvSpPr/>
            <p:nvPr/>
          </p:nvSpPr>
          <p:spPr>
            <a:xfrm>
              <a:off x="671117" y="3407515"/>
              <a:ext cx="2160000" cy="677108"/>
            </a:xfrm>
            <a:prstGeom prst="rect">
              <a:avLst/>
            </a:prstGeom>
          </p:spPr>
          <p:txBody>
            <a:bodyPr wrap="square" lIns="0" tIns="0" rIns="0" bIns="0">
              <a:spAutoFit/>
            </a:bodyPr>
            <a:lstStyle/>
            <a:p>
              <a:pPr>
                <a:lnSpc>
                  <a:spcPct val="100000"/>
                </a:lnSpc>
                <a:spcBef>
                  <a:spcPts val="600"/>
                </a:spcBef>
              </a:pPr>
              <a:r>
                <a:rPr lang="da-DK" sz="1100" dirty="0" smtClean="0">
                  <a:latin typeface="Calibri" panose="020F0502020204030204" pitchFamily="34" charset="0"/>
                </a:rPr>
                <a:t>Vagtplanlægning foretages ”manuelt” fx i et Excel-ark el. lign. uden automatisering/ matematisk modellering </a:t>
              </a:r>
              <a:endParaRPr lang="da-DK" sz="1100" dirty="0">
                <a:latin typeface="Calibri" panose="020F0502020204030204" pitchFamily="34" charset="0"/>
              </a:endParaRPr>
            </a:p>
          </p:txBody>
        </p:sp>
        <p:grpSp>
          <p:nvGrpSpPr>
            <p:cNvPr id="292" name="Gruppe 291"/>
            <p:cNvGrpSpPr/>
            <p:nvPr/>
          </p:nvGrpSpPr>
          <p:grpSpPr>
            <a:xfrm>
              <a:off x="2927648" y="3454231"/>
              <a:ext cx="6383831" cy="414399"/>
              <a:chOff x="2801508" y="1611766"/>
              <a:chExt cx="6383831" cy="414399"/>
            </a:xfrm>
          </p:grpSpPr>
          <p:grpSp>
            <p:nvGrpSpPr>
              <p:cNvPr id="293" name="Gruppe 292"/>
              <p:cNvGrpSpPr/>
              <p:nvPr/>
            </p:nvGrpSpPr>
            <p:grpSpPr>
              <a:xfrm>
                <a:off x="3425339" y="1611766"/>
                <a:ext cx="5760000" cy="113698"/>
                <a:chOff x="3503894" y="1778617"/>
                <a:chExt cx="6048000" cy="113698"/>
              </a:xfrm>
            </p:grpSpPr>
            <p:cxnSp>
              <p:nvCxnSpPr>
                <p:cNvPr id="301" name="Lige forbindelse 300"/>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2" name="Lige forbindelse 301"/>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 name="Lige forbindelse 302"/>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4" name="Lige forbindelse 303"/>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4" name="Rektangel 293"/>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295" name="Gruppe 294"/>
              <p:cNvGrpSpPr/>
              <p:nvPr/>
            </p:nvGrpSpPr>
            <p:grpSpPr>
              <a:xfrm>
                <a:off x="3425339" y="1856888"/>
                <a:ext cx="5760000" cy="113698"/>
                <a:chOff x="3503894" y="1778617"/>
                <a:chExt cx="6048000" cy="113698"/>
              </a:xfrm>
            </p:grpSpPr>
            <p:cxnSp>
              <p:nvCxnSpPr>
                <p:cNvPr id="297" name="Lige forbindelse 296"/>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 name="Lige forbindelse 297"/>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 name="Lige forbindelse 298"/>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0" name="Lige forbindelse 299"/>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6" name="Rektangel 295"/>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10" name="Gruppe 9"/>
          <p:cNvGrpSpPr/>
          <p:nvPr/>
        </p:nvGrpSpPr>
        <p:grpSpPr>
          <a:xfrm>
            <a:off x="684000" y="5632181"/>
            <a:ext cx="11039683" cy="533123"/>
            <a:chOff x="671117" y="3081591"/>
            <a:chExt cx="11039683" cy="533123"/>
          </a:xfrm>
        </p:grpSpPr>
        <p:sp>
          <p:nvSpPr>
            <p:cNvPr id="109" name="Rektangel 108"/>
            <p:cNvSpPr/>
            <p:nvPr/>
          </p:nvSpPr>
          <p:spPr>
            <a:xfrm>
              <a:off x="671117" y="3081591"/>
              <a:ext cx="2160000" cy="338554"/>
            </a:xfrm>
            <a:prstGeom prst="rect">
              <a:avLst/>
            </a:prstGeom>
          </p:spPr>
          <p:txBody>
            <a:bodyPr wrap="square" lIns="0" tIns="0" rIns="0" bIns="0">
              <a:spAutoFit/>
            </a:bodyPr>
            <a:lstStyle/>
            <a:p>
              <a:pPr>
                <a:lnSpc>
                  <a:spcPct val="100000"/>
                </a:lnSpc>
                <a:spcBef>
                  <a:spcPts val="600"/>
                </a:spcBef>
              </a:pPr>
              <a:r>
                <a:rPr lang="da-DK" sz="1100" dirty="0" smtClean="0">
                  <a:latin typeface="Calibri" panose="020F0502020204030204" pitchFamily="34" charset="0"/>
                </a:rPr>
                <a:t>Der er et stort tidsforbrug til planlægning af vagterne </a:t>
              </a:r>
            </a:p>
          </p:txBody>
        </p:sp>
        <p:sp>
          <p:nvSpPr>
            <p:cNvPr id="110" name="Rektangel 109"/>
            <p:cNvSpPr/>
            <p:nvPr/>
          </p:nvSpPr>
          <p:spPr>
            <a:xfrm>
              <a:off x="9550800" y="3106883"/>
              <a:ext cx="2160000" cy="507831"/>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Tidsforbruget til vagtplanlægning er minimeret gennem fx system-understøttelse og automatisering </a:t>
              </a:r>
            </a:p>
          </p:txBody>
        </p:sp>
        <p:grpSp>
          <p:nvGrpSpPr>
            <p:cNvPr id="305" name="Gruppe 304"/>
            <p:cNvGrpSpPr/>
            <p:nvPr/>
          </p:nvGrpSpPr>
          <p:grpSpPr>
            <a:xfrm>
              <a:off x="2927648" y="3128307"/>
              <a:ext cx="6383831" cy="414399"/>
              <a:chOff x="2801508" y="1611766"/>
              <a:chExt cx="6383831" cy="414399"/>
            </a:xfrm>
          </p:grpSpPr>
          <p:grpSp>
            <p:nvGrpSpPr>
              <p:cNvPr id="306" name="Gruppe 305"/>
              <p:cNvGrpSpPr/>
              <p:nvPr/>
            </p:nvGrpSpPr>
            <p:grpSpPr>
              <a:xfrm>
                <a:off x="3425339" y="1611766"/>
                <a:ext cx="5760000" cy="113698"/>
                <a:chOff x="3503894" y="1778617"/>
                <a:chExt cx="6048000" cy="113698"/>
              </a:xfrm>
            </p:grpSpPr>
            <p:cxnSp>
              <p:nvCxnSpPr>
                <p:cNvPr id="314" name="Lige forbindelse 313"/>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5" name="Lige forbindelse 314"/>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6" name="Lige forbindelse 315"/>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 name="Lige forbindelse 316"/>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7" name="Rektangel 306"/>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308" name="Gruppe 307"/>
              <p:cNvGrpSpPr/>
              <p:nvPr/>
            </p:nvGrpSpPr>
            <p:grpSpPr>
              <a:xfrm>
                <a:off x="3425339" y="1856888"/>
                <a:ext cx="5760000" cy="113698"/>
                <a:chOff x="3503894" y="1778617"/>
                <a:chExt cx="6048000" cy="113698"/>
              </a:xfrm>
            </p:grpSpPr>
            <p:cxnSp>
              <p:nvCxnSpPr>
                <p:cNvPr id="310" name="Lige forbindelse 309"/>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1" name="Lige forbindelse 310"/>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 name="Lige forbindelse 311"/>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 name="Lige forbindelse 312"/>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9" name="Rektangel 308"/>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8" name="Gruppe 7"/>
          <p:cNvGrpSpPr/>
          <p:nvPr/>
        </p:nvGrpSpPr>
        <p:grpSpPr>
          <a:xfrm>
            <a:off x="684000" y="4948286"/>
            <a:ext cx="11039683" cy="568946"/>
            <a:chOff x="671117" y="2443652"/>
            <a:chExt cx="11039683" cy="568946"/>
          </a:xfrm>
        </p:grpSpPr>
        <p:sp>
          <p:nvSpPr>
            <p:cNvPr id="357" name="Rektangel 356"/>
            <p:cNvSpPr/>
            <p:nvPr/>
          </p:nvSpPr>
          <p:spPr>
            <a:xfrm>
              <a:off x="671117" y="2443652"/>
              <a:ext cx="2099632" cy="507831"/>
            </a:xfrm>
            <a:prstGeom prst="rect">
              <a:avLst/>
            </a:prstGeom>
          </p:spPr>
          <p:txBody>
            <a:bodyPr wrap="square" lIns="0" tIns="0" rIns="0" bIns="0">
              <a:spAutoFit/>
            </a:bodyPr>
            <a:lstStyle/>
            <a:p>
              <a:pPr>
                <a:lnSpc>
                  <a:spcPct val="100000"/>
                </a:lnSpc>
                <a:spcBef>
                  <a:spcPts val="600"/>
                </a:spcBef>
              </a:pPr>
              <a:r>
                <a:rPr lang="da-DK" sz="1100" dirty="0" smtClean="0">
                  <a:latin typeface="Calibri" panose="020F0502020204030204" pitchFamily="34" charset="0"/>
                </a:rPr>
                <a:t>Vagtplanlægning foretages i et isoleret IT-system uden integration til øvrige relevante IT-systemer </a:t>
              </a:r>
            </a:p>
          </p:txBody>
        </p:sp>
        <p:sp>
          <p:nvSpPr>
            <p:cNvPr id="358" name="Rektangel 357"/>
            <p:cNvSpPr/>
            <p:nvPr/>
          </p:nvSpPr>
          <p:spPr>
            <a:xfrm>
              <a:off x="9550800" y="2504767"/>
              <a:ext cx="2160000" cy="507831"/>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Vagtplanlægningssystemet er integreret med data fra økonomi, faglig aktivitet, </a:t>
              </a:r>
              <a:r>
                <a:rPr lang="da-DK" sz="1100" dirty="0" err="1" smtClean="0">
                  <a:latin typeface="Calibri" panose="020F0502020204030204" pitchFamily="34" charset="0"/>
                </a:rPr>
                <a:t>o.lign</a:t>
              </a:r>
              <a:r>
                <a:rPr lang="da-DK" sz="1100" dirty="0" smtClean="0">
                  <a:latin typeface="Calibri" panose="020F0502020204030204" pitchFamily="34" charset="0"/>
                </a:rPr>
                <a:t>. </a:t>
              </a:r>
            </a:p>
          </p:txBody>
        </p:sp>
        <p:grpSp>
          <p:nvGrpSpPr>
            <p:cNvPr id="359" name="Gruppe 358"/>
            <p:cNvGrpSpPr/>
            <p:nvPr/>
          </p:nvGrpSpPr>
          <p:grpSpPr>
            <a:xfrm>
              <a:off x="2927648" y="2490368"/>
              <a:ext cx="6383831" cy="414399"/>
              <a:chOff x="2801508" y="1611766"/>
              <a:chExt cx="6383831" cy="414399"/>
            </a:xfrm>
          </p:grpSpPr>
          <p:grpSp>
            <p:nvGrpSpPr>
              <p:cNvPr id="360" name="Gruppe 359"/>
              <p:cNvGrpSpPr/>
              <p:nvPr/>
            </p:nvGrpSpPr>
            <p:grpSpPr>
              <a:xfrm>
                <a:off x="3425339" y="1611766"/>
                <a:ext cx="5760000" cy="113698"/>
                <a:chOff x="3503894" y="1778617"/>
                <a:chExt cx="6048000" cy="113698"/>
              </a:xfrm>
            </p:grpSpPr>
            <p:cxnSp>
              <p:nvCxnSpPr>
                <p:cNvPr id="368" name="Lige forbindelse 367"/>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 name="Lige forbindelse 368"/>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 name="Lige forbindelse 369"/>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1" name="Lige forbindelse 370"/>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1" name="Rektangel 360"/>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362" name="Gruppe 361"/>
              <p:cNvGrpSpPr/>
              <p:nvPr/>
            </p:nvGrpSpPr>
            <p:grpSpPr>
              <a:xfrm>
                <a:off x="3425339" y="1856888"/>
                <a:ext cx="5760000" cy="113698"/>
                <a:chOff x="3503894" y="1778617"/>
                <a:chExt cx="6048000" cy="113698"/>
              </a:xfrm>
            </p:grpSpPr>
            <p:cxnSp>
              <p:nvCxnSpPr>
                <p:cNvPr id="364" name="Lige forbindelse 363"/>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5" name="Lige forbindelse 364"/>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 name="Lige forbindelse 365"/>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7" name="Lige forbindelse 366"/>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3" name="Rektangel 362"/>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372" name="Gruppe 371"/>
          <p:cNvGrpSpPr/>
          <p:nvPr/>
        </p:nvGrpSpPr>
        <p:grpSpPr>
          <a:xfrm>
            <a:off x="684000" y="1411200"/>
            <a:ext cx="6878477" cy="432000"/>
            <a:chOff x="767811" y="4191548"/>
            <a:chExt cx="6878477" cy="432000"/>
          </a:xfrm>
        </p:grpSpPr>
        <p:sp>
          <p:nvSpPr>
            <p:cNvPr id="373" name="Rektangel 372"/>
            <p:cNvSpPr/>
            <p:nvPr/>
          </p:nvSpPr>
          <p:spPr>
            <a:xfrm>
              <a:off x="1319428" y="4220125"/>
              <a:ext cx="6326860" cy="353943"/>
            </a:xfrm>
            <a:prstGeom prst="rect">
              <a:avLst/>
            </a:prstGeom>
          </p:spPr>
          <p:txBody>
            <a:bodyPr wrap="none">
              <a:spAutoFit/>
            </a:bodyPr>
            <a:lstStyle/>
            <a:p>
              <a:pPr>
                <a:lnSpc>
                  <a:spcPct val="100000"/>
                </a:lnSpc>
                <a:spcBef>
                  <a:spcPts val="600"/>
                </a:spcBef>
              </a:pPr>
              <a:r>
                <a:rPr lang="da-DK" dirty="0" smtClean="0">
                  <a:latin typeface="Calibri" panose="020F0502020204030204" pitchFamily="34" charset="0"/>
                </a:rPr>
                <a:t>Overenskomster og  lokalaftaler – regelgrundlag for vagtplanlægning  </a:t>
              </a:r>
              <a:endParaRPr lang="da-DK" dirty="0">
                <a:latin typeface="Calibri" panose="020F0502020204030204" pitchFamily="34" charset="0"/>
              </a:endParaRPr>
            </a:p>
          </p:txBody>
        </p:sp>
        <p:pic>
          <p:nvPicPr>
            <p:cNvPr id="37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811" y="4191548"/>
              <a:ext cx="43200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uppe 15"/>
          <p:cNvGrpSpPr/>
          <p:nvPr/>
        </p:nvGrpSpPr>
        <p:grpSpPr>
          <a:xfrm>
            <a:off x="684000" y="1916832"/>
            <a:ext cx="11028384" cy="507831"/>
            <a:chOff x="684000" y="1916832"/>
            <a:chExt cx="11028384" cy="507831"/>
          </a:xfrm>
        </p:grpSpPr>
        <p:sp>
          <p:nvSpPr>
            <p:cNvPr id="376" name="Rektangel 375"/>
            <p:cNvSpPr/>
            <p:nvPr/>
          </p:nvSpPr>
          <p:spPr>
            <a:xfrm>
              <a:off x="9552384" y="1916832"/>
              <a:ext cx="2160000" cy="507831"/>
            </a:xfrm>
            <a:prstGeom prst="rect">
              <a:avLst/>
            </a:prstGeom>
          </p:spPr>
          <p:txBody>
            <a:bodyPr wrap="square" lIns="0" tIns="0" rIns="90000" bIns="0">
              <a:spAutoFit/>
            </a:bodyPr>
            <a:lstStyle/>
            <a:p>
              <a:pPr marL="0" lvl="2">
                <a:lnSpc>
                  <a:spcPct val="100000"/>
                </a:lnSpc>
                <a:spcBef>
                  <a:spcPts val="600"/>
                </a:spcBef>
              </a:pPr>
              <a:r>
                <a:rPr lang="da-DK" sz="1100" dirty="0" smtClean="0">
                  <a:latin typeface="Calibri" panose="020F0502020204030204" pitchFamily="34" charset="0"/>
                </a:rPr>
                <a:t>Der er kendskab til fleksibiliteten i overenskomsterne og den viden indgår i vagtplanlægningen </a:t>
              </a:r>
            </a:p>
          </p:txBody>
        </p:sp>
        <p:sp>
          <p:nvSpPr>
            <p:cNvPr id="377" name="Rektangel 376"/>
            <p:cNvSpPr/>
            <p:nvPr/>
          </p:nvSpPr>
          <p:spPr>
            <a:xfrm>
              <a:off x="684000" y="1975382"/>
              <a:ext cx="2160000" cy="338554"/>
            </a:xfrm>
            <a:prstGeom prst="rect">
              <a:avLst/>
            </a:prstGeom>
          </p:spPr>
          <p:txBody>
            <a:bodyPr wrap="square" lIns="0" tIns="0" bIns="0">
              <a:spAutoFit/>
            </a:bodyPr>
            <a:lstStyle/>
            <a:p>
              <a:pPr>
                <a:lnSpc>
                  <a:spcPct val="100000"/>
                </a:lnSpc>
                <a:spcBef>
                  <a:spcPts val="600"/>
                </a:spcBef>
              </a:pPr>
              <a:r>
                <a:rPr lang="da-DK" sz="1100" dirty="0" smtClean="0">
                  <a:latin typeface="Calibri" panose="020F0502020204030204" pitchFamily="34" charset="0"/>
                </a:rPr>
                <a:t>Vagtplanlægning sker uden hensyn til fleksibiliteten i overenskomsterne </a:t>
              </a:r>
            </a:p>
          </p:txBody>
        </p:sp>
        <p:grpSp>
          <p:nvGrpSpPr>
            <p:cNvPr id="378" name="Gruppe 377"/>
            <p:cNvGrpSpPr/>
            <p:nvPr/>
          </p:nvGrpSpPr>
          <p:grpSpPr>
            <a:xfrm>
              <a:off x="2928530" y="1937460"/>
              <a:ext cx="6383831" cy="414399"/>
              <a:chOff x="2801508" y="1611766"/>
              <a:chExt cx="6383831" cy="414399"/>
            </a:xfrm>
          </p:grpSpPr>
          <p:grpSp>
            <p:nvGrpSpPr>
              <p:cNvPr id="379" name="Gruppe 378"/>
              <p:cNvGrpSpPr/>
              <p:nvPr/>
            </p:nvGrpSpPr>
            <p:grpSpPr>
              <a:xfrm>
                <a:off x="3425339" y="1611766"/>
                <a:ext cx="5760000" cy="113698"/>
                <a:chOff x="3503894" y="1778617"/>
                <a:chExt cx="6048000" cy="113698"/>
              </a:xfrm>
            </p:grpSpPr>
            <p:cxnSp>
              <p:nvCxnSpPr>
                <p:cNvPr id="387" name="Lige forbindelse 386"/>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8" name="Lige forbindelse 387"/>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 name="Lige forbindelse 388"/>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0" name="Lige forbindelse 389"/>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0" name="Rektangel 379"/>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381" name="Gruppe 380"/>
              <p:cNvGrpSpPr/>
              <p:nvPr/>
            </p:nvGrpSpPr>
            <p:grpSpPr>
              <a:xfrm>
                <a:off x="3425339" y="1856888"/>
                <a:ext cx="5760000" cy="113698"/>
                <a:chOff x="3503894" y="1778617"/>
                <a:chExt cx="6048000" cy="113698"/>
              </a:xfrm>
            </p:grpSpPr>
            <p:cxnSp>
              <p:nvCxnSpPr>
                <p:cNvPr id="383" name="Lige forbindelse 382"/>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4" name="Lige forbindelse 383"/>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 name="Lige forbindelse 384"/>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6" name="Lige forbindelse 385"/>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2" name="Rektangel 381"/>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391" name="Gruppe 390"/>
          <p:cNvGrpSpPr/>
          <p:nvPr/>
        </p:nvGrpSpPr>
        <p:grpSpPr>
          <a:xfrm>
            <a:off x="684000" y="2577472"/>
            <a:ext cx="11028384" cy="563496"/>
            <a:chOff x="683118" y="2007454"/>
            <a:chExt cx="11028384" cy="563496"/>
          </a:xfrm>
        </p:grpSpPr>
        <p:sp>
          <p:nvSpPr>
            <p:cNvPr id="392" name="Rektangel 391"/>
            <p:cNvSpPr/>
            <p:nvPr/>
          </p:nvSpPr>
          <p:spPr>
            <a:xfrm>
              <a:off x="683118" y="2007454"/>
              <a:ext cx="2160000" cy="507831"/>
            </a:xfrm>
            <a:prstGeom prst="rect">
              <a:avLst/>
            </a:prstGeom>
          </p:spPr>
          <p:txBody>
            <a:bodyPr wrap="square" lIns="0" tIns="0" bIns="0">
              <a:spAutoFit/>
            </a:bodyPr>
            <a:lstStyle/>
            <a:p>
              <a:pPr>
                <a:lnSpc>
                  <a:spcPct val="100000"/>
                </a:lnSpc>
                <a:spcBef>
                  <a:spcPts val="600"/>
                </a:spcBef>
              </a:pPr>
              <a:r>
                <a:rPr lang="da-DK" sz="1100" dirty="0" smtClean="0">
                  <a:latin typeface="Calibri" panose="020F0502020204030204" pitchFamily="34" charset="0"/>
                </a:rPr>
                <a:t>Der er mange, komplekse lokal-aftaler, og ikke et samlet overblik ift. betydningen for vagtplanlægning </a:t>
              </a:r>
            </a:p>
          </p:txBody>
        </p:sp>
        <p:sp>
          <p:nvSpPr>
            <p:cNvPr id="393" name="Rektangel 392"/>
            <p:cNvSpPr/>
            <p:nvPr/>
          </p:nvSpPr>
          <p:spPr>
            <a:xfrm>
              <a:off x="9551502" y="2063119"/>
              <a:ext cx="2160000" cy="507831"/>
            </a:xfrm>
            <a:prstGeom prst="rect">
              <a:avLst/>
            </a:prstGeom>
          </p:spPr>
          <p:txBody>
            <a:bodyPr wrap="square" lIns="0" tIns="0" bIns="0">
              <a:spAutoFit/>
            </a:bodyPr>
            <a:lstStyle/>
            <a:p>
              <a:pPr>
                <a:lnSpc>
                  <a:spcPct val="100000"/>
                </a:lnSpc>
                <a:spcBef>
                  <a:spcPts val="600"/>
                </a:spcBef>
              </a:pPr>
              <a:r>
                <a:rPr lang="da-DK" sz="1100" dirty="0" smtClean="0">
                  <a:latin typeface="Calibri" panose="020F0502020204030204" pitchFamily="34" charset="0"/>
                </a:rPr>
                <a:t>Der er få, klare lokalaftaler og et godt overblik ift. betydningen for vagtplanlægning </a:t>
              </a:r>
            </a:p>
          </p:txBody>
        </p:sp>
        <p:grpSp>
          <p:nvGrpSpPr>
            <p:cNvPr id="394" name="Gruppe 393"/>
            <p:cNvGrpSpPr/>
            <p:nvPr/>
          </p:nvGrpSpPr>
          <p:grpSpPr>
            <a:xfrm>
              <a:off x="2927648" y="2054170"/>
              <a:ext cx="6383831" cy="414399"/>
              <a:chOff x="2801508" y="1611766"/>
              <a:chExt cx="6383831" cy="414399"/>
            </a:xfrm>
          </p:grpSpPr>
          <p:grpSp>
            <p:nvGrpSpPr>
              <p:cNvPr id="395" name="Gruppe 394"/>
              <p:cNvGrpSpPr/>
              <p:nvPr/>
            </p:nvGrpSpPr>
            <p:grpSpPr>
              <a:xfrm>
                <a:off x="3425339" y="1611766"/>
                <a:ext cx="5760000" cy="113698"/>
                <a:chOff x="3503894" y="1778617"/>
                <a:chExt cx="6048000" cy="113698"/>
              </a:xfrm>
            </p:grpSpPr>
            <p:cxnSp>
              <p:nvCxnSpPr>
                <p:cNvPr id="403" name="Lige forbindelse 402"/>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4" name="Lige forbindelse 403"/>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5" name="Lige forbindelse 404"/>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6" name="Lige forbindelse 405"/>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6" name="Rektangel 395"/>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397" name="Gruppe 396"/>
              <p:cNvGrpSpPr/>
              <p:nvPr/>
            </p:nvGrpSpPr>
            <p:grpSpPr>
              <a:xfrm>
                <a:off x="3425339" y="1856888"/>
                <a:ext cx="5760000" cy="113698"/>
                <a:chOff x="3503894" y="1778617"/>
                <a:chExt cx="6048000" cy="113698"/>
              </a:xfrm>
            </p:grpSpPr>
            <p:cxnSp>
              <p:nvCxnSpPr>
                <p:cNvPr id="399" name="Lige forbindelse 398"/>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 name="Lige forbindelse 399"/>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1" name="Lige forbindelse 400"/>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2" name="Lige forbindelse 401"/>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8" name="Rektangel 397"/>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sp>
        <p:nvSpPr>
          <p:cNvPr id="92" name="Rektangel 91"/>
          <p:cNvSpPr/>
          <p:nvPr/>
        </p:nvSpPr>
        <p:spPr bwMode="auto">
          <a:xfrm>
            <a:off x="9048328" y="620688"/>
            <a:ext cx="2520280" cy="819036"/>
          </a:xfrm>
          <a:prstGeom prst="rect">
            <a:avLst/>
          </a:prstGeom>
          <a:noFill/>
          <a:ln w="28575"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dirty="0" smtClean="0">
                <a:ln>
                  <a:noFill/>
                </a:ln>
                <a:solidFill>
                  <a:schemeClr val="accent1"/>
                </a:solidFill>
                <a:effectLst/>
                <a:latin typeface="Arial" charset="0"/>
              </a:rPr>
              <a:t> Sæt ind: </a:t>
            </a:r>
          </a:p>
        </p:txBody>
      </p:sp>
      <p:sp>
        <p:nvSpPr>
          <p:cNvPr id="93" name="Afrundet rektangel 92"/>
          <p:cNvSpPr/>
          <p:nvPr/>
        </p:nvSpPr>
        <p:spPr bwMode="auto">
          <a:xfrm>
            <a:off x="10488488" y="831774"/>
            <a:ext cx="718713" cy="198431"/>
          </a:xfrm>
          <a:prstGeom prst="roundRect">
            <a:avLst/>
          </a:prstGeom>
          <a:pattFill prst="narVert">
            <a:fgClr>
              <a:schemeClr val="tx2"/>
            </a:fgClr>
            <a:bgClr>
              <a:schemeClr val="bg1"/>
            </a:bgClr>
          </a:patt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schemeClr val="accent1"/>
                </a:solidFill>
                <a:latin typeface="Calibri" panose="020F0502020204030204" pitchFamily="34" charset="0"/>
              </a:rPr>
              <a:t>Aktuelt</a:t>
            </a:r>
          </a:p>
        </p:txBody>
      </p:sp>
      <p:sp>
        <p:nvSpPr>
          <p:cNvPr id="94" name="Afrundet rektangel 93"/>
          <p:cNvSpPr/>
          <p:nvPr/>
        </p:nvSpPr>
        <p:spPr bwMode="auto">
          <a:xfrm>
            <a:off x="10488488" y="1099409"/>
            <a:ext cx="718713" cy="198431"/>
          </a:xfrm>
          <a:prstGeom prst="roundRect">
            <a:avLst/>
          </a:prstGeom>
          <a:pattFill prst="narVert">
            <a:fgClr>
              <a:schemeClr val="bg1">
                <a:lumMod val="50000"/>
              </a:schemeClr>
            </a:fgClr>
            <a:bgClr>
              <a:schemeClr val="bg1"/>
            </a:bgClr>
          </a:pattFill>
          <a:ln w="6350" cap="flat" cmpd="sng" algn="ctr">
            <a:solidFill>
              <a:schemeClr val="bg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prstClr val="white"/>
                </a:solidFill>
                <a:latin typeface="Calibri" panose="020F0502020204030204" pitchFamily="34" charset="0"/>
              </a:rPr>
              <a:t>Vision</a:t>
            </a:r>
          </a:p>
        </p:txBody>
      </p:sp>
    </p:spTree>
    <p:extLst>
      <p:ext uri="{BB962C8B-B14F-4D97-AF65-F5344CB8AC3E}">
        <p14:creationId xmlns:p14="http://schemas.microsoft.com/office/powerpoint/2010/main" val="428043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2380034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8"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ktangel 8"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algn="ctr">
              <a:lnSpc>
                <a:spcPct val="90000"/>
              </a:lnSpc>
              <a:spcBef>
                <a:spcPct val="0"/>
              </a:spcBef>
            </a:pPr>
            <a:endParaRPr kumimoji="0" lang="da-DK" sz="3200" u="none" strike="noStrike" cap="none" normalizeH="0" dirty="0" err="1" smtClean="0">
              <a:ln>
                <a:noFill/>
              </a:ln>
              <a:solidFill>
                <a:schemeClr val="bg1"/>
              </a:solidFill>
              <a:effectLst/>
              <a:latin typeface="Arial"/>
              <a:ea typeface="+mj-ea"/>
              <a:cs typeface="+mj-cs"/>
              <a:sym typeface="Arial"/>
            </a:endParaRPr>
          </a:p>
        </p:txBody>
      </p:sp>
      <p:sp>
        <p:nvSpPr>
          <p:cNvPr id="92" name="Rektangel 91"/>
          <p:cNvSpPr/>
          <p:nvPr/>
        </p:nvSpPr>
        <p:spPr bwMode="auto">
          <a:xfrm>
            <a:off x="9098056" y="6021288"/>
            <a:ext cx="2808312" cy="720080"/>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3" name="Title 2"/>
          <p:cNvSpPr>
            <a:spLocks noGrp="1"/>
          </p:cNvSpPr>
          <p:nvPr>
            <p:ph type="title"/>
          </p:nvPr>
        </p:nvSpPr>
        <p:spPr/>
        <p:txBody>
          <a:bodyPr/>
          <a:lstStyle/>
          <a:p>
            <a:r>
              <a:rPr lang="da-DK" dirty="0" smtClean="0"/>
              <a:t>Kobling til aktivitet og ledelsesinformation </a:t>
            </a:r>
            <a:endParaRPr lang="da-DK" dirty="0"/>
          </a:p>
        </p:txBody>
      </p:sp>
      <p:sp>
        <p:nvSpPr>
          <p:cNvPr id="2" name="Slide Number Placeholder 1"/>
          <p:cNvSpPr>
            <a:spLocks noGrp="1"/>
          </p:cNvSpPr>
          <p:nvPr>
            <p:ph type="sldNum" sz="quarter" idx="12"/>
          </p:nvPr>
        </p:nvSpPr>
        <p:spPr>
          <a:xfrm>
            <a:off x="936891" y="6323877"/>
            <a:ext cx="373027" cy="171450"/>
          </a:xfrm>
        </p:spPr>
        <p:txBody>
          <a:bodyPr/>
          <a:lstStyle/>
          <a:p>
            <a:fld id="{1E80101F-5742-4645-B1C0-D6AFABF6C92F}" type="slidenum">
              <a:rPr lang="da-DK" smtClean="0"/>
              <a:pPr/>
              <a:t>5</a:t>
            </a:fld>
            <a:endParaRPr lang="da-DK" dirty="0"/>
          </a:p>
        </p:txBody>
      </p:sp>
      <p:grpSp>
        <p:nvGrpSpPr>
          <p:cNvPr id="39" name="Gruppe 38"/>
          <p:cNvGrpSpPr/>
          <p:nvPr/>
        </p:nvGrpSpPr>
        <p:grpSpPr>
          <a:xfrm>
            <a:off x="684000" y="4048025"/>
            <a:ext cx="6084549" cy="427877"/>
            <a:chOff x="767811" y="980728"/>
            <a:chExt cx="6084549" cy="427877"/>
          </a:xfrm>
        </p:grpSpPr>
        <p:pic>
          <p:nvPicPr>
            <p:cNvPr id="6" name="Picture 18" descr="C:\Users\B031337\AppData\Local\Microsoft\Windows\Temporary Internet Files\Content.IE5\Z50WMLQ2\marke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811" y="980728"/>
              <a:ext cx="432000" cy="427877"/>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1307381" y="1007243"/>
              <a:ext cx="5544979" cy="353943"/>
            </a:xfrm>
            <a:prstGeom prst="rect">
              <a:avLst/>
            </a:prstGeom>
          </p:spPr>
          <p:txBody>
            <a:bodyPr wrap="none">
              <a:spAutoFit/>
            </a:bodyPr>
            <a:lstStyle/>
            <a:p>
              <a:pPr>
                <a:lnSpc>
                  <a:spcPct val="100000"/>
                </a:lnSpc>
                <a:spcBef>
                  <a:spcPts val="600"/>
                </a:spcBef>
              </a:pPr>
              <a:r>
                <a:rPr lang="da-DK" dirty="0" smtClean="0">
                  <a:latin typeface="Calibri" panose="020F0502020204030204" pitchFamily="34" charset="0"/>
                </a:rPr>
                <a:t>Ledelsesinformation om kapacitet mv. som beslutningsstøtte</a:t>
              </a:r>
              <a:endParaRPr lang="da-DK" dirty="0">
                <a:latin typeface="Calibri" panose="020F0502020204030204" pitchFamily="34" charset="0"/>
              </a:endParaRPr>
            </a:p>
          </p:txBody>
        </p:sp>
      </p:grpSp>
      <p:grpSp>
        <p:nvGrpSpPr>
          <p:cNvPr id="40" name="Gruppe 39"/>
          <p:cNvGrpSpPr/>
          <p:nvPr/>
        </p:nvGrpSpPr>
        <p:grpSpPr>
          <a:xfrm>
            <a:off x="684000" y="1411200"/>
            <a:ext cx="6132063" cy="432000"/>
            <a:chOff x="767811" y="3169545"/>
            <a:chExt cx="6132063" cy="432000"/>
          </a:xfrm>
        </p:grpSpPr>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811" y="3169545"/>
              <a:ext cx="43200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ktangel 15"/>
            <p:cNvSpPr/>
            <p:nvPr/>
          </p:nvSpPr>
          <p:spPr>
            <a:xfrm>
              <a:off x="1307381" y="3198122"/>
              <a:ext cx="5592493" cy="353943"/>
            </a:xfrm>
            <a:prstGeom prst="rect">
              <a:avLst/>
            </a:prstGeom>
          </p:spPr>
          <p:txBody>
            <a:bodyPr wrap="none">
              <a:spAutoFit/>
            </a:bodyPr>
            <a:lstStyle/>
            <a:p>
              <a:pPr>
                <a:lnSpc>
                  <a:spcPct val="100000"/>
                </a:lnSpc>
                <a:spcBef>
                  <a:spcPts val="600"/>
                </a:spcBef>
              </a:pPr>
              <a:r>
                <a:rPr lang="da-DK" dirty="0">
                  <a:latin typeface="Calibri" panose="020F0502020204030204" pitchFamily="34" charset="0"/>
                </a:rPr>
                <a:t>Kobling </a:t>
              </a:r>
              <a:r>
                <a:rPr lang="da-DK" dirty="0" smtClean="0">
                  <a:latin typeface="Calibri" panose="020F0502020204030204" pitchFamily="34" charset="0"/>
                </a:rPr>
                <a:t>mellem vagtplanlægning og aktivitet ift. patientflow</a:t>
              </a:r>
              <a:endParaRPr lang="da-DK" dirty="0">
                <a:latin typeface="Calibri" panose="020F0502020204030204" pitchFamily="34" charset="0"/>
              </a:endParaRPr>
            </a:p>
          </p:txBody>
        </p:sp>
      </p:grpSp>
      <p:grpSp>
        <p:nvGrpSpPr>
          <p:cNvPr id="13" name="Gruppe 12"/>
          <p:cNvGrpSpPr/>
          <p:nvPr/>
        </p:nvGrpSpPr>
        <p:grpSpPr>
          <a:xfrm>
            <a:off x="684000" y="2057073"/>
            <a:ext cx="11010709" cy="507831"/>
            <a:chOff x="701675" y="1589845"/>
            <a:chExt cx="11010709" cy="507831"/>
          </a:xfrm>
        </p:grpSpPr>
        <p:sp>
          <p:nvSpPr>
            <p:cNvPr id="18" name="Rektangel 17"/>
            <p:cNvSpPr/>
            <p:nvPr/>
          </p:nvSpPr>
          <p:spPr>
            <a:xfrm>
              <a:off x="9552384" y="1589845"/>
              <a:ext cx="2160000" cy="507831"/>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Fremmøde og vagtplan kobles systematisk med faktisk aktivitet mhp. læring og udvikling </a:t>
              </a:r>
            </a:p>
          </p:txBody>
        </p:sp>
        <p:sp>
          <p:nvSpPr>
            <p:cNvPr id="19" name="Rektangel 18"/>
            <p:cNvSpPr/>
            <p:nvPr/>
          </p:nvSpPr>
          <p:spPr>
            <a:xfrm>
              <a:off x="701675" y="1615106"/>
              <a:ext cx="2160000" cy="338554"/>
            </a:xfrm>
            <a:prstGeom prst="rect">
              <a:avLst/>
            </a:prstGeom>
          </p:spPr>
          <p:txBody>
            <a:bodyPr wrap="square" lIns="0" tIns="0" rIns="36000" bIns="0">
              <a:spAutoFit/>
            </a:bodyPr>
            <a:lstStyle/>
            <a:p>
              <a:pPr>
                <a:lnSpc>
                  <a:spcPct val="100000"/>
                </a:lnSpc>
                <a:spcBef>
                  <a:spcPts val="600"/>
                </a:spcBef>
              </a:pPr>
              <a:r>
                <a:rPr lang="da-DK" sz="1100" dirty="0" smtClean="0">
                  <a:latin typeface="Calibri" panose="020F0502020204030204" pitchFamily="34" charset="0"/>
                </a:rPr>
                <a:t>Vagtplanen kobles ikke systematisk til data for faktisk aktivitet </a:t>
              </a:r>
            </a:p>
          </p:txBody>
        </p:sp>
        <p:grpSp>
          <p:nvGrpSpPr>
            <p:cNvPr id="209" name="Gruppe 208"/>
            <p:cNvGrpSpPr/>
            <p:nvPr/>
          </p:nvGrpSpPr>
          <p:grpSpPr>
            <a:xfrm>
              <a:off x="2927648" y="1593021"/>
              <a:ext cx="6383831" cy="414399"/>
              <a:chOff x="2801508" y="1611766"/>
              <a:chExt cx="6383831" cy="414399"/>
            </a:xfrm>
          </p:grpSpPr>
          <p:grpSp>
            <p:nvGrpSpPr>
              <p:cNvPr id="210" name="Gruppe 209"/>
              <p:cNvGrpSpPr/>
              <p:nvPr/>
            </p:nvGrpSpPr>
            <p:grpSpPr>
              <a:xfrm>
                <a:off x="3425339" y="1611766"/>
                <a:ext cx="5760000" cy="113698"/>
                <a:chOff x="3503894" y="1778617"/>
                <a:chExt cx="6048000" cy="113698"/>
              </a:xfrm>
            </p:grpSpPr>
            <p:cxnSp>
              <p:nvCxnSpPr>
                <p:cNvPr id="218" name="Lige forbindelse 217"/>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Lige forbindelse 218"/>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Lige forbindelse 219"/>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Lige forbindelse 220"/>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1" name="Rektangel 210"/>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 </a:t>
                </a:r>
                <a:endParaRPr lang="da-DK" sz="1100" b="1" dirty="0" smtClean="0">
                  <a:solidFill>
                    <a:schemeClr val="tx2"/>
                  </a:solidFill>
                  <a:latin typeface="Calibri" panose="020F0502020204030204" pitchFamily="34" charset="0"/>
                </a:endParaRPr>
              </a:p>
            </p:txBody>
          </p:sp>
          <p:grpSp>
            <p:nvGrpSpPr>
              <p:cNvPr id="212" name="Gruppe 211"/>
              <p:cNvGrpSpPr/>
              <p:nvPr/>
            </p:nvGrpSpPr>
            <p:grpSpPr>
              <a:xfrm>
                <a:off x="3425339" y="1856888"/>
                <a:ext cx="5760000" cy="113698"/>
                <a:chOff x="3503894" y="1778617"/>
                <a:chExt cx="6048000" cy="113698"/>
              </a:xfrm>
            </p:grpSpPr>
            <p:cxnSp>
              <p:nvCxnSpPr>
                <p:cNvPr id="214" name="Lige forbindelse 213"/>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Lige forbindelse 214"/>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Lige forbindelse 215"/>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Lige forbindelse 216"/>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3" name="Rektangel 212"/>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12" name="Gruppe 11"/>
          <p:cNvGrpSpPr/>
          <p:nvPr/>
        </p:nvGrpSpPr>
        <p:grpSpPr>
          <a:xfrm>
            <a:off x="706281" y="2691697"/>
            <a:ext cx="11222367" cy="525054"/>
            <a:chOff x="701675" y="2214465"/>
            <a:chExt cx="11131458" cy="525054"/>
          </a:xfrm>
        </p:grpSpPr>
        <p:sp>
          <p:nvSpPr>
            <p:cNvPr id="23" name="Rektangel 22"/>
            <p:cNvSpPr/>
            <p:nvPr/>
          </p:nvSpPr>
          <p:spPr>
            <a:xfrm>
              <a:off x="9480687" y="2214465"/>
              <a:ext cx="2352446" cy="507831"/>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Vagtplanlægning tilpasses dynamisk ud fra fx aktuelle analyser af patientflow, bemandingsprofiler, efterspørgsel </a:t>
              </a:r>
            </a:p>
          </p:txBody>
        </p:sp>
        <p:sp>
          <p:nvSpPr>
            <p:cNvPr id="24" name="Rektangel 23"/>
            <p:cNvSpPr/>
            <p:nvPr/>
          </p:nvSpPr>
          <p:spPr>
            <a:xfrm>
              <a:off x="701675" y="2231688"/>
              <a:ext cx="2027624" cy="507831"/>
            </a:xfrm>
            <a:prstGeom prst="rect">
              <a:avLst/>
            </a:prstGeom>
          </p:spPr>
          <p:txBody>
            <a:bodyPr wrap="square" lIns="0" tIns="0" rIns="36000" bIns="0">
              <a:spAutoFit/>
            </a:bodyPr>
            <a:lstStyle/>
            <a:p>
              <a:pPr>
                <a:lnSpc>
                  <a:spcPct val="100000"/>
                </a:lnSpc>
                <a:spcBef>
                  <a:spcPts val="600"/>
                </a:spcBef>
              </a:pPr>
              <a:r>
                <a:rPr lang="da-DK" sz="1100" dirty="0" smtClean="0">
                  <a:latin typeface="Calibri" panose="020F0502020204030204" pitchFamily="34" charset="0"/>
                </a:rPr>
                <a:t>Vagtplanlægning sker som en statisk fremskrivning af fx </a:t>
              </a:r>
              <a:r>
                <a:rPr lang="da-DK" sz="1100" dirty="0" err="1" smtClean="0">
                  <a:latin typeface="Calibri" panose="020F0502020204030204" pitchFamily="34" charset="0"/>
                </a:rPr>
                <a:t>bemandningsprofiler</a:t>
              </a:r>
              <a:r>
                <a:rPr lang="da-DK" sz="1100" dirty="0" smtClean="0">
                  <a:latin typeface="Calibri" panose="020F0502020204030204" pitchFamily="34" charset="0"/>
                </a:rPr>
                <a:t>  </a:t>
              </a:r>
            </a:p>
          </p:txBody>
        </p:sp>
        <p:grpSp>
          <p:nvGrpSpPr>
            <p:cNvPr id="222" name="Gruppe 221"/>
            <p:cNvGrpSpPr/>
            <p:nvPr/>
          </p:nvGrpSpPr>
          <p:grpSpPr>
            <a:xfrm>
              <a:off x="2927648" y="2261181"/>
              <a:ext cx="6291985" cy="414399"/>
              <a:chOff x="2801508" y="1611766"/>
              <a:chExt cx="6291985" cy="414399"/>
            </a:xfrm>
          </p:grpSpPr>
          <p:grpSp>
            <p:nvGrpSpPr>
              <p:cNvPr id="223" name="Gruppe 222"/>
              <p:cNvGrpSpPr/>
              <p:nvPr/>
            </p:nvGrpSpPr>
            <p:grpSpPr>
              <a:xfrm>
                <a:off x="3380153" y="1611766"/>
                <a:ext cx="5713340" cy="113698"/>
                <a:chOff x="3456449" y="1778617"/>
                <a:chExt cx="5999007" cy="113698"/>
              </a:xfrm>
            </p:grpSpPr>
            <p:cxnSp>
              <p:nvCxnSpPr>
                <p:cNvPr id="231" name="Lige forbindelse 230"/>
                <p:cNvCxnSpPr/>
                <p:nvPr/>
              </p:nvCxnSpPr>
              <p:spPr bwMode="auto">
                <a:xfrm>
                  <a:off x="3456449" y="1886617"/>
                  <a:ext cx="5999007" cy="5698"/>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Lige forbindelse 231"/>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Lige forbindelse 232"/>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Lige forbindelse 233"/>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4" name="Rektangel 223"/>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225" name="Gruppe 224"/>
              <p:cNvGrpSpPr/>
              <p:nvPr/>
            </p:nvGrpSpPr>
            <p:grpSpPr>
              <a:xfrm>
                <a:off x="3380153" y="1856888"/>
                <a:ext cx="5713340" cy="113698"/>
                <a:chOff x="3456449" y="1778617"/>
                <a:chExt cx="5999007" cy="113698"/>
              </a:xfrm>
            </p:grpSpPr>
            <p:cxnSp>
              <p:nvCxnSpPr>
                <p:cNvPr id="227" name="Lige forbindelse 226"/>
                <p:cNvCxnSpPr/>
                <p:nvPr/>
              </p:nvCxnSpPr>
              <p:spPr bwMode="auto">
                <a:xfrm flipV="1">
                  <a:off x="3456449" y="1886617"/>
                  <a:ext cx="5999007" cy="5698"/>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Lige forbindelse 227"/>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Lige forbindelse 228"/>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Lige forbindelse 229"/>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6" name="Rektangel 225"/>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8" name="Gruppe 7"/>
          <p:cNvGrpSpPr/>
          <p:nvPr/>
        </p:nvGrpSpPr>
        <p:grpSpPr>
          <a:xfrm>
            <a:off x="684000" y="3416577"/>
            <a:ext cx="11010709" cy="516479"/>
            <a:chOff x="701675" y="2970359"/>
            <a:chExt cx="11010709" cy="516479"/>
          </a:xfrm>
        </p:grpSpPr>
        <p:sp>
          <p:nvSpPr>
            <p:cNvPr id="26" name="Rektangel 25"/>
            <p:cNvSpPr/>
            <p:nvPr/>
          </p:nvSpPr>
          <p:spPr>
            <a:xfrm>
              <a:off x="9552384" y="2979007"/>
              <a:ext cx="2160000" cy="507831"/>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Der er løbende fokus på at forbedre kapacitet og vagtplanlægning gennem analyser af fx patienflow  </a:t>
              </a:r>
            </a:p>
          </p:txBody>
        </p:sp>
        <p:sp>
          <p:nvSpPr>
            <p:cNvPr id="27" name="Rektangel 26"/>
            <p:cNvSpPr/>
            <p:nvPr/>
          </p:nvSpPr>
          <p:spPr>
            <a:xfrm>
              <a:off x="701675" y="2982782"/>
              <a:ext cx="2160000" cy="338554"/>
            </a:xfrm>
            <a:prstGeom prst="rect">
              <a:avLst/>
            </a:prstGeom>
          </p:spPr>
          <p:txBody>
            <a:bodyPr wrap="square" lIns="0" tIns="0" rIns="0" bIns="0">
              <a:spAutoFit/>
            </a:bodyPr>
            <a:lstStyle/>
            <a:p>
              <a:pPr>
                <a:lnSpc>
                  <a:spcPct val="100000"/>
                </a:lnSpc>
                <a:spcBef>
                  <a:spcPts val="600"/>
                </a:spcBef>
              </a:pPr>
              <a:r>
                <a:rPr lang="da-DK" sz="1100" dirty="0" smtClean="0">
                  <a:latin typeface="Calibri" panose="020F0502020204030204" pitchFamily="34" charset="0"/>
                </a:rPr>
                <a:t>Der gennemføres aldrig analyser af kapacitetsanvendelse o. lign.  </a:t>
              </a:r>
            </a:p>
          </p:txBody>
        </p:sp>
        <p:grpSp>
          <p:nvGrpSpPr>
            <p:cNvPr id="235" name="Gruppe 234"/>
            <p:cNvGrpSpPr/>
            <p:nvPr/>
          </p:nvGrpSpPr>
          <p:grpSpPr>
            <a:xfrm>
              <a:off x="2927648" y="2970359"/>
              <a:ext cx="6383831" cy="414399"/>
              <a:chOff x="2801508" y="1611766"/>
              <a:chExt cx="6383831" cy="414399"/>
            </a:xfrm>
          </p:grpSpPr>
          <p:grpSp>
            <p:nvGrpSpPr>
              <p:cNvPr id="236" name="Gruppe 235"/>
              <p:cNvGrpSpPr/>
              <p:nvPr/>
            </p:nvGrpSpPr>
            <p:grpSpPr>
              <a:xfrm>
                <a:off x="3425339" y="1611766"/>
                <a:ext cx="5760000" cy="113698"/>
                <a:chOff x="3503894" y="1778617"/>
                <a:chExt cx="6048000" cy="113698"/>
              </a:xfrm>
            </p:grpSpPr>
            <p:cxnSp>
              <p:nvCxnSpPr>
                <p:cNvPr id="244" name="Lige forbindelse 243"/>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Lige forbindelse 244"/>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Lige forbindelse 245"/>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Lige forbindelse 246"/>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7" name="Rektangel 236"/>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238" name="Gruppe 237"/>
              <p:cNvGrpSpPr/>
              <p:nvPr/>
            </p:nvGrpSpPr>
            <p:grpSpPr>
              <a:xfrm>
                <a:off x="3425339" y="1856888"/>
                <a:ext cx="5760000" cy="113698"/>
                <a:chOff x="3503894" y="1778617"/>
                <a:chExt cx="6048000" cy="113698"/>
              </a:xfrm>
            </p:grpSpPr>
            <p:cxnSp>
              <p:nvCxnSpPr>
                <p:cNvPr id="240" name="Lige forbindelse 239"/>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Lige forbindelse 240"/>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Lige forbindelse 241"/>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Lige forbindelse 242"/>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9" name="Rektangel 238"/>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4" name="Gruppe 3"/>
          <p:cNvGrpSpPr/>
          <p:nvPr/>
        </p:nvGrpSpPr>
        <p:grpSpPr>
          <a:xfrm>
            <a:off x="623392" y="4692951"/>
            <a:ext cx="11161240" cy="1355273"/>
            <a:chOff x="641067" y="4410511"/>
            <a:chExt cx="11161240" cy="1355273"/>
          </a:xfrm>
        </p:grpSpPr>
        <p:sp>
          <p:nvSpPr>
            <p:cNvPr id="10" name="Rektangel 9"/>
            <p:cNvSpPr/>
            <p:nvPr/>
          </p:nvSpPr>
          <p:spPr>
            <a:xfrm>
              <a:off x="9509972" y="5088676"/>
              <a:ext cx="2292335" cy="677108"/>
            </a:xfrm>
            <a:prstGeom prst="rect">
              <a:avLst/>
            </a:prstGeom>
          </p:spPr>
          <p:txBody>
            <a:bodyPr wrap="square" lIns="0" tIns="0" rIns="0" bIns="0">
              <a:spAutoFit/>
            </a:bodyPr>
            <a:lstStyle/>
            <a:p>
              <a:pPr marL="0" lvl="2">
                <a:lnSpc>
                  <a:spcPct val="100000"/>
                </a:lnSpc>
                <a:spcBef>
                  <a:spcPts val="600"/>
                </a:spcBef>
              </a:pPr>
              <a:r>
                <a:rPr lang="da-DK" sz="1100" dirty="0" smtClean="0">
                  <a:latin typeface="Calibri" panose="020F0502020204030204" pitchFamily="34" charset="0"/>
                </a:rPr>
                <a:t>Ledelsesinformation om faglig aktivitet, økonomi, fremmøde mv. formidles samlet og løbende, fx i et dashboard, og bruges som beslutningsstøtte</a:t>
              </a:r>
            </a:p>
          </p:txBody>
        </p:sp>
        <p:sp>
          <p:nvSpPr>
            <p:cNvPr id="11" name="Rektangel 10"/>
            <p:cNvSpPr/>
            <p:nvPr/>
          </p:nvSpPr>
          <p:spPr>
            <a:xfrm>
              <a:off x="641067" y="5041960"/>
              <a:ext cx="2220608" cy="507831"/>
            </a:xfrm>
            <a:prstGeom prst="rect">
              <a:avLst/>
            </a:prstGeom>
          </p:spPr>
          <p:txBody>
            <a:bodyPr wrap="square" lIns="0" tIns="0" rIns="0" bIns="0">
              <a:spAutoFit/>
            </a:bodyPr>
            <a:lstStyle/>
            <a:p>
              <a:pPr>
                <a:lnSpc>
                  <a:spcPct val="100000"/>
                </a:lnSpc>
                <a:spcBef>
                  <a:spcPts val="600"/>
                </a:spcBef>
              </a:pPr>
              <a:r>
                <a:rPr lang="da-DK" sz="1100" dirty="0" smtClean="0">
                  <a:latin typeface="Calibri" panose="020F0502020204030204" pitchFamily="34" charset="0"/>
                </a:rPr>
                <a:t>Der er ikke samlet </a:t>
              </a:r>
              <a:r>
                <a:rPr lang="da-DK" sz="1100" dirty="0" err="1" smtClean="0">
                  <a:latin typeface="Calibri" panose="020F0502020204030204" pitchFamily="34" charset="0"/>
                </a:rPr>
                <a:t>ledelsesinforma-tion</a:t>
              </a:r>
              <a:r>
                <a:rPr lang="da-DK" sz="1100" dirty="0" smtClean="0">
                  <a:latin typeface="Calibri" panose="020F0502020204030204" pitchFamily="34" charset="0"/>
                </a:rPr>
                <a:t>, hvor status for fx faglig aktivitet, økonomi, fremmøde, o. lign. formidles </a:t>
              </a:r>
            </a:p>
          </p:txBody>
        </p:sp>
        <p:grpSp>
          <p:nvGrpSpPr>
            <p:cNvPr id="248" name="Gruppe 247"/>
            <p:cNvGrpSpPr/>
            <p:nvPr/>
          </p:nvGrpSpPr>
          <p:grpSpPr>
            <a:xfrm>
              <a:off x="2904084" y="4410511"/>
              <a:ext cx="6407395" cy="414399"/>
              <a:chOff x="2801508" y="1611766"/>
              <a:chExt cx="6407395" cy="414399"/>
            </a:xfrm>
          </p:grpSpPr>
          <p:grpSp>
            <p:nvGrpSpPr>
              <p:cNvPr id="249" name="Gruppe 248"/>
              <p:cNvGrpSpPr/>
              <p:nvPr/>
            </p:nvGrpSpPr>
            <p:grpSpPr>
              <a:xfrm>
                <a:off x="3448903" y="1611766"/>
                <a:ext cx="5760000" cy="108000"/>
                <a:chOff x="3528636" y="1778617"/>
                <a:chExt cx="6048000" cy="108000"/>
              </a:xfrm>
            </p:grpSpPr>
            <p:cxnSp>
              <p:nvCxnSpPr>
                <p:cNvPr id="257" name="Lige forbindelse 256"/>
                <p:cNvCxnSpPr/>
                <p:nvPr/>
              </p:nvCxnSpPr>
              <p:spPr bwMode="auto">
                <a:xfrm>
                  <a:off x="3528636" y="1886617"/>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8" name="Lige forbindelse 257"/>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9" name="Lige forbindelse 258"/>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0" name="Lige forbindelse 259"/>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0" name="Rektangel 249"/>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251" name="Gruppe 250"/>
              <p:cNvGrpSpPr/>
              <p:nvPr/>
            </p:nvGrpSpPr>
            <p:grpSpPr>
              <a:xfrm>
                <a:off x="3448903" y="1856888"/>
                <a:ext cx="5760000" cy="125688"/>
                <a:chOff x="3528636" y="1778617"/>
                <a:chExt cx="6048000" cy="125688"/>
              </a:xfrm>
            </p:grpSpPr>
            <p:cxnSp>
              <p:nvCxnSpPr>
                <p:cNvPr id="253" name="Lige forbindelse 252"/>
                <p:cNvCxnSpPr/>
                <p:nvPr/>
              </p:nvCxnSpPr>
              <p:spPr bwMode="auto">
                <a:xfrm flipV="1">
                  <a:off x="3528636" y="1898310"/>
                  <a:ext cx="6048000" cy="5995"/>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Lige forbindelse 253"/>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5" name="Lige forbindelse 254"/>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Lige forbindelse 255"/>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2" name="Rektangel 251"/>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grpSp>
        <p:nvGrpSpPr>
          <p:cNvPr id="14" name="Gruppe 13"/>
          <p:cNvGrpSpPr/>
          <p:nvPr/>
        </p:nvGrpSpPr>
        <p:grpSpPr>
          <a:xfrm>
            <a:off x="623392" y="4599519"/>
            <a:ext cx="11161239" cy="1185996"/>
            <a:chOff x="641067" y="4420818"/>
            <a:chExt cx="11161239" cy="1185996"/>
          </a:xfrm>
        </p:grpSpPr>
        <p:sp>
          <p:nvSpPr>
            <p:cNvPr id="21" name="Rektangel 20"/>
            <p:cNvSpPr/>
            <p:nvPr/>
          </p:nvSpPr>
          <p:spPr>
            <a:xfrm>
              <a:off x="9525663" y="4420818"/>
              <a:ext cx="2276643" cy="677108"/>
            </a:xfrm>
            <a:prstGeom prst="rect">
              <a:avLst/>
            </a:prstGeom>
          </p:spPr>
          <p:txBody>
            <a:bodyPr wrap="square" lIns="0" tIns="0" rIns="0" bIns="0">
              <a:spAutoFit/>
            </a:bodyPr>
            <a:lstStyle/>
            <a:p>
              <a:pPr marL="0" lvl="2">
                <a:lnSpc>
                  <a:spcPct val="100000"/>
                </a:lnSpc>
                <a:spcBef>
                  <a:spcPts val="600"/>
                </a:spcBef>
              </a:pPr>
              <a:r>
                <a:rPr lang="da-DK" sz="1100" dirty="0">
                  <a:latin typeface="Calibri" panose="020F0502020204030204" pitchFamily="34" charset="0"/>
                </a:rPr>
                <a:t>Ledelsesinformation </a:t>
              </a:r>
              <a:r>
                <a:rPr lang="da-DK" sz="1100" dirty="0" smtClean="0">
                  <a:latin typeface="Calibri" panose="020F0502020204030204" pitchFamily="34" charset="0"/>
                </a:rPr>
                <a:t>om kapacitets-anvendelse og -udnyttelse anvendes systematisk som beslutningsstøtte til prioritering, læring o. lign. </a:t>
              </a:r>
              <a:endParaRPr lang="da-DK" sz="1100" dirty="0">
                <a:latin typeface="Calibri" panose="020F0502020204030204" pitchFamily="34" charset="0"/>
              </a:endParaRPr>
            </a:p>
          </p:txBody>
        </p:sp>
        <p:sp>
          <p:nvSpPr>
            <p:cNvPr id="22" name="Rektangel 21"/>
            <p:cNvSpPr/>
            <p:nvPr/>
          </p:nvSpPr>
          <p:spPr>
            <a:xfrm>
              <a:off x="641067" y="4546506"/>
              <a:ext cx="2160000" cy="338554"/>
            </a:xfrm>
            <a:prstGeom prst="rect">
              <a:avLst/>
            </a:prstGeom>
          </p:spPr>
          <p:txBody>
            <a:bodyPr wrap="square" lIns="0" tIns="0" rIns="0" bIns="0">
              <a:spAutoFit/>
            </a:bodyPr>
            <a:lstStyle/>
            <a:p>
              <a:pPr>
                <a:lnSpc>
                  <a:spcPct val="100000"/>
                </a:lnSpc>
                <a:spcBef>
                  <a:spcPts val="600"/>
                </a:spcBef>
              </a:pPr>
              <a:r>
                <a:rPr lang="da-DK" sz="1100" dirty="0" smtClean="0">
                  <a:latin typeface="Calibri" panose="020F0502020204030204" pitchFamily="34" charset="0"/>
                </a:rPr>
                <a:t>Der er ikke ledelsesinformation om kapacitetsanvendelse og -udnyttelse</a:t>
              </a:r>
            </a:p>
          </p:txBody>
        </p:sp>
        <p:grpSp>
          <p:nvGrpSpPr>
            <p:cNvPr id="261" name="Gruppe 260"/>
            <p:cNvGrpSpPr/>
            <p:nvPr/>
          </p:nvGrpSpPr>
          <p:grpSpPr>
            <a:xfrm>
              <a:off x="2927648" y="5192415"/>
              <a:ext cx="6383831" cy="414399"/>
              <a:chOff x="2801508" y="1611766"/>
              <a:chExt cx="6383831" cy="414399"/>
            </a:xfrm>
          </p:grpSpPr>
          <p:grpSp>
            <p:nvGrpSpPr>
              <p:cNvPr id="262" name="Gruppe 261"/>
              <p:cNvGrpSpPr/>
              <p:nvPr/>
            </p:nvGrpSpPr>
            <p:grpSpPr>
              <a:xfrm>
                <a:off x="3425339" y="1611766"/>
                <a:ext cx="5760000" cy="113698"/>
                <a:chOff x="3503894" y="1778617"/>
                <a:chExt cx="6048000" cy="113698"/>
              </a:xfrm>
            </p:grpSpPr>
            <p:cxnSp>
              <p:nvCxnSpPr>
                <p:cNvPr id="270" name="Lige forbindelse 269"/>
                <p:cNvCxnSpPr/>
                <p:nvPr/>
              </p:nvCxnSpPr>
              <p:spPr bwMode="auto">
                <a:xfrm>
                  <a:off x="3503894" y="1892315"/>
                  <a:ext cx="6048000" cy="0"/>
                </a:xfrm>
                <a:prstGeom prst="line">
                  <a:avLst/>
                </a:prstGeom>
                <a:solidFill>
                  <a:schemeClr val="accent1"/>
                </a:solidFill>
                <a:ln w="44450" cap="flat" cmpd="sng" algn="ctr">
                  <a:solidFill>
                    <a:schemeClr val="accent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1" name="Lige forbindelse 270"/>
                <p:cNvCxnSpPr/>
                <p:nvPr/>
              </p:nvCxnSpPr>
              <p:spPr bwMode="auto">
                <a:xfrm>
                  <a:off x="5015758"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Lige forbindelse 271"/>
                <p:cNvCxnSpPr/>
                <p:nvPr/>
              </p:nvCxnSpPr>
              <p:spPr bwMode="auto">
                <a:xfrm>
                  <a:off x="6527803"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3" name="Lige forbindelse 272"/>
                <p:cNvCxnSpPr/>
                <p:nvPr/>
              </p:nvCxnSpPr>
              <p:spPr bwMode="auto">
                <a:xfrm>
                  <a:off x="8039849" y="1778617"/>
                  <a:ext cx="0" cy="10800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3" name="Rektangel 262"/>
              <p:cNvSpPr/>
              <p:nvPr/>
            </p:nvSpPr>
            <p:spPr>
              <a:xfrm>
                <a:off x="2801508" y="1611766"/>
                <a:ext cx="467854" cy="169277"/>
              </a:xfrm>
              <a:prstGeom prst="rect">
                <a:avLst/>
              </a:prstGeom>
              <a:ln>
                <a:noFill/>
              </a:ln>
            </p:spPr>
            <p:txBody>
              <a:bodyPr wrap="square" lIns="0" tIns="0" rIns="0" bIns="0">
                <a:spAutoFit/>
              </a:bodyPr>
              <a:lstStyle/>
              <a:p>
                <a:pPr>
                  <a:lnSpc>
                    <a:spcPct val="100000"/>
                  </a:lnSpc>
                  <a:spcBef>
                    <a:spcPts val="600"/>
                  </a:spcBef>
                </a:pPr>
                <a:r>
                  <a:rPr lang="da-DK" sz="1100" b="1" dirty="0">
                    <a:solidFill>
                      <a:schemeClr val="tx2"/>
                    </a:solidFill>
                    <a:latin typeface="Calibri" panose="020F0502020204030204" pitchFamily="34" charset="0"/>
                  </a:rPr>
                  <a:t>Aktuelt</a:t>
                </a:r>
                <a:endParaRPr lang="da-DK" sz="1100" b="1" dirty="0" smtClean="0">
                  <a:solidFill>
                    <a:schemeClr val="tx2"/>
                  </a:solidFill>
                  <a:latin typeface="Calibri" panose="020F0502020204030204" pitchFamily="34" charset="0"/>
                </a:endParaRPr>
              </a:p>
            </p:txBody>
          </p:sp>
          <p:grpSp>
            <p:nvGrpSpPr>
              <p:cNvPr id="264" name="Gruppe 263"/>
              <p:cNvGrpSpPr/>
              <p:nvPr/>
            </p:nvGrpSpPr>
            <p:grpSpPr>
              <a:xfrm>
                <a:off x="3425339" y="1856888"/>
                <a:ext cx="5760000" cy="113698"/>
                <a:chOff x="3503894" y="1778617"/>
                <a:chExt cx="6048000" cy="113698"/>
              </a:xfrm>
            </p:grpSpPr>
            <p:cxnSp>
              <p:nvCxnSpPr>
                <p:cNvPr id="266" name="Lige forbindelse 265"/>
                <p:cNvCxnSpPr/>
                <p:nvPr/>
              </p:nvCxnSpPr>
              <p:spPr bwMode="auto">
                <a:xfrm>
                  <a:off x="3503894" y="1892315"/>
                  <a:ext cx="6048000" cy="0"/>
                </a:xfrm>
                <a:prstGeom prst="line">
                  <a:avLst/>
                </a:prstGeom>
                <a:solidFill>
                  <a:schemeClr val="accent1"/>
                </a:solidFill>
                <a:ln w="44450"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 name="Lige forbindelse 266"/>
                <p:cNvCxnSpPr/>
                <p:nvPr/>
              </p:nvCxnSpPr>
              <p:spPr bwMode="auto">
                <a:xfrm>
                  <a:off x="5015758"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Lige forbindelse 267"/>
                <p:cNvCxnSpPr/>
                <p:nvPr/>
              </p:nvCxnSpPr>
              <p:spPr bwMode="auto">
                <a:xfrm>
                  <a:off x="6527803"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Lige forbindelse 268"/>
                <p:cNvCxnSpPr/>
                <p:nvPr/>
              </p:nvCxnSpPr>
              <p:spPr bwMode="auto">
                <a:xfrm>
                  <a:off x="8039849" y="1778617"/>
                  <a:ext cx="0" cy="10800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5" name="Rektangel 264"/>
              <p:cNvSpPr/>
              <p:nvPr/>
            </p:nvSpPr>
            <p:spPr>
              <a:xfrm>
                <a:off x="2801508" y="1856888"/>
                <a:ext cx="467854" cy="169277"/>
              </a:xfrm>
              <a:prstGeom prst="rect">
                <a:avLst/>
              </a:prstGeom>
              <a:ln>
                <a:noFill/>
              </a:ln>
            </p:spPr>
            <p:txBody>
              <a:bodyPr wrap="square" lIns="0" tIns="0" rIns="0" bIns="0">
                <a:spAutoFit/>
              </a:bodyPr>
              <a:lstStyle/>
              <a:p>
                <a:pPr>
                  <a:lnSpc>
                    <a:spcPct val="100000"/>
                  </a:lnSpc>
                  <a:spcBef>
                    <a:spcPts val="600"/>
                  </a:spcBef>
                </a:pPr>
                <a:r>
                  <a:rPr lang="da-DK" sz="1100" b="1" dirty="0" smtClean="0">
                    <a:solidFill>
                      <a:schemeClr val="bg1">
                        <a:lumMod val="50000"/>
                      </a:schemeClr>
                    </a:solidFill>
                    <a:latin typeface="Calibri" panose="020F0502020204030204" pitchFamily="34" charset="0"/>
                  </a:rPr>
                  <a:t>Vision</a:t>
                </a:r>
              </a:p>
            </p:txBody>
          </p:sp>
        </p:grpSp>
      </p:grpSp>
      <p:sp>
        <p:nvSpPr>
          <p:cNvPr id="93" name="Rektangel 92"/>
          <p:cNvSpPr/>
          <p:nvPr/>
        </p:nvSpPr>
        <p:spPr bwMode="auto">
          <a:xfrm>
            <a:off x="9048328" y="620688"/>
            <a:ext cx="2520280" cy="819036"/>
          </a:xfrm>
          <a:prstGeom prst="rect">
            <a:avLst/>
          </a:prstGeom>
          <a:noFill/>
          <a:ln w="28575"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dirty="0" smtClean="0">
                <a:ln>
                  <a:noFill/>
                </a:ln>
                <a:solidFill>
                  <a:schemeClr val="accent1"/>
                </a:solidFill>
                <a:effectLst/>
                <a:latin typeface="Arial" charset="0"/>
              </a:rPr>
              <a:t> Sæt ind: </a:t>
            </a:r>
          </a:p>
        </p:txBody>
      </p:sp>
      <p:sp>
        <p:nvSpPr>
          <p:cNvPr id="94" name="Afrundet rektangel 93"/>
          <p:cNvSpPr/>
          <p:nvPr/>
        </p:nvSpPr>
        <p:spPr bwMode="auto">
          <a:xfrm>
            <a:off x="10488488" y="831774"/>
            <a:ext cx="718713" cy="198431"/>
          </a:xfrm>
          <a:prstGeom prst="roundRect">
            <a:avLst/>
          </a:prstGeom>
          <a:pattFill prst="narVert">
            <a:fgClr>
              <a:schemeClr val="tx2"/>
            </a:fgClr>
            <a:bgClr>
              <a:schemeClr val="bg1"/>
            </a:bgClr>
          </a:patt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schemeClr val="accent1"/>
                </a:solidFill>
                <a:latin typeface="Calibri" panose="020F0502020204030204" pitchFamily="34" charset="0"/>
              </a:rPr>
              <a:t>Aktuelt</a:t>
            </a:r>
          </a:p>
        </p:txBody>
      </p:sp>
      <p:sp>
        <p:nvSpPr>
          <p:cNvPr id="95" name="Afrundet rektangel 94"/>
          <p:cNvSpPr/>
          <p:nvPr/>
        </p:nvSpPr>
        <p:spPr bwMode="auto">
          <a:xfrm>
            <a:off x="10488488" y="1099409"/>
            <a:ext cx="718713" cy="198431"/>
          </a:xfrm>
          <a:prstGeom prst="roundRect">
            <a:avLst/>
          </a:prstGeom>
          <a:pattFill prst="narVert">
            <a:fgClr>
              <a:schemeClr val="bg1">
                <a:lumMod val="50000"/>
              </a:schemeClr>
            </a:fgClr>
            <a:bgClr>
              <a:schemeClr val="bg1"/>
            </a:bgClr>
          </a:pattFill>
          <a:ln w="6350" cap="flat" cmpd="sng" algn="ctr">
            <a:solidFill>
              <a:schemeClr val="bg1">
                <a:lumMod val="50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600"/>
              </a:spcBef>
              <a:spcAft>
                <a:spcPts val="0"/>
              </a:spcAft>
            </a:pPr>
            <a:r>
              <a:rPr lang="da-DK" sz="1200" dirty="0" smtClean="0">
                <a:solidFill>
                  <a:prstClr val="white"/>
                </a:solidFill>
                <a:latin typeface="Calibri" panose="020F0502020204030204" pitchFamily="34" charset="0"/>
              </a:rPr>
              <a:t>Vision</a:t>
            </a:r>
          </a:p>
        </p:txBody>
      </p:sp>
    </p:spTree>
    <p:extLst>
      <p:ext uri="{BB962C8B-B14F-4D97-AF65-F5344CB8AC3E}">
        <p14:creationId xmlns:p14="http://schemas.microsoft.com/office/powerpoint/2010/main" val="4280433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2"/>
          </p:nvPr>
        </p:nvSpPr>
        <p:spPr/>
        <p:txBody>
          <a:bodyPr/>
          <a:lstStyle/>
          <a:p>
            <a:fld id="{1E80101F-5742-4645-B1C0-D6AFABF6C92F}" type="slidenum">
              <a:rPr lang="da-DK" smtClean="0"/>
              <a:pPr/>
              <a:t>6</a:t>
            </a:fld>
            <a:endParaRPr lang="da-DK"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0" t="15714" r="7826" b="6174"/>
          <a:stretch/>
        </p:blipFill>
        <p:spPr bwMode="auto">
          <a:xfrm>
            <a:off x="767408" y="1052735"/>
            <a:ext cx="8328743" cy="455559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kstboks 2"/>
          <p:cNvSpPr txBox="1"/>
          <p:nvPr/>
        </p:nvSpPr>
        <p:spPr>
          <a:xfrm>
            <a:off x="695400" y="364594"/>
            <a:ext cx="10945216" cy="492443"/>
          </a:xfrm>
          <a:prstGeom prst="rect">
            <a:avLst/>
          </a:prstGeom>
          <a:noFill/>
        </p:spPr>
        <p:txBody>
          <a:bodyPr wrap="square" lIns="0" tIns="0" rIns="0" bIns="0" rtlCol="0">
            <a:spAutoFit/>
          </a:bodyPr>
          <a:lstStyle/>
          <a:p>
            <a:pPr>
              <a:lnSpc>
                <a:spcPct val="100000"/>
              </a:lnSpc>
              <a:spcBef>
                <a:spcPts val="1100"/>
              </a:spcBef>
            </a:pPr>
            <a:r>
              <a:rPr lang="da-DK" sz="3200" dirty="0" smtClean="0">
                <a:solidFill>
                  <a:srgbClr val="002060"/>
                </a:solidFill>
              </a:rPr>
              <a:t>Find inspiration til bedre vagtplanlægning</a:t>
            </a:r>
          </a:p>
        </p:txBody>
      </p:sp>
      <p:sp>
        <p:nvSpPr>
          <p:cNvPr id="4" name="Tekstboks 3"/>
          <p:cNvSpPr txBox="1"/>
          <p:nvPr/>
        </p:nvSpPr>
        <p:spPr>
          <a:xfrm>
            <a:off x="9336360" y="1158395"/>
            <a:ext cx="1944216" cy="3588162"/>
          </a:xfrm>
          <a:prstGeom prst="rect">
            <a:avLst/>
          </a:prstGeom>
          <a:noFill/>
        </p:spPr>
        <p:txBody>
          <a:bodyPr wrap="square" lIns="0" tIns="0" rIns="0" bIns="0" rtlCol="0">
            <a:spAutoFit/>
          </a:bodyPr>
          <a:lstStyle/>
          <a:p>
            <a:pPr>
              <a:lnSpc>
                <a:spcPct val="100000"/>
              </a:lnSpc>
              <a:spcBef>
                <a:spcPts val="1100"/>
              </a:spcBef>
            </a:pPr>
            <a:r>
              <a:rPr lang="da-DK" sz="1400" dirty="0" smtClean="0">
                <a:latin typeface="Calibri" panose="020F0502020204030204" pitchFamily="34" charset="0"/>
              </a:rPr>
              <a:t>Du </a:t>
            </a:r>
            <a:r>
              <a:rPr lang="da-DK" sz="1400" dirty="0">
                <a:latin typeface="Calibri" panose="020F0502020204030204" pitchFamily="34" charset="0"/>
              </a:rPr>
              <a:t>kan finde inspiration til videreudvikling af vagtplanlægning </a:t>
            </a:r>
            <a:r>
              <a:rPr lang="da-DK" sz="1400" dirty="0" smtClean="0">
                <a:latin typeface="Calibri" panose="020F0502020204030204" pitchFamily="34" charset="0"/>
              </a:rPr>
              <a:t>i publikationen </a:t>
            </a:r>
            <a:r>
              <a:rPr lang="da-DK" sz="1400" i="1" dirty="0" smtClean="0">
                <a:solidFill>
                  <a:srgbClr val="002060"/>
                </a:solidFill>
                <a:latin typeface="Calibri" panose="020F0502020204030204" pitchFamily="34" charset="0"/>
              </a:rPr>
              <a:t>Inspirationskatalog </a:t>
            </a:r>
            <a:r>
              <a:rPr lang="da-DK" sz="1400" i="1" dirty="0">
                <a:solidFill>
                  <a:srgbClr val="002060"/>
                </a:solidFill>
                <a:latin typeface="Calibri" panose="020F0502020204030204" pitchFamily="34" charset="0"/>
              </a:rPr>
              <a:t>om vagtplanlægning og personaleanvendelse</a:t>
            </a:r>
            <a:r>
              <a:rPr lang="da-DK" sz="1400" dirty="0">
                <a:latin typeface="Calibri" panose="020F0502020204030204" pitchFamily="34" charset="0"/>
              </a:rPr>
              <a:t>, som er udgivet af </a:t>
            </a:r>
            <a:r>
              <a:rPr lang="da-DK" sz="1400" dirty="0" err="1" smtClean="0">
                <a:latin typeface="Calibri" panose="020F0502020204030204" pitchFamily="34" charset="0"/>
              </a:rPr>
              <a:t>Partner-skabet</a:t>
            </a:r>
            <a:r>
              <a:rPr lang="da-DK" sz="1400" dirty="0" smtClean="0">
                <a:latin typeface="Calibri" panose="020F0502020204030204" pitchFamily="34" charset="0"/>
              </a:rPr>
              <a:t> </a:t>
            </a:r>
            <a:r>
              <a:rPr lang="da-DK" sz="1400" dirty="0">
                <a:latin typeface="Calibri" panose="020F0502020204030204" pitchFamily="34" charset="0"/>
              </a:rPr>
              <a:t>om god </a:t>
            </a:r>
            <a:r>
              <a:rPr lang="da-DK" sz="1400" dirty="0" err="1" smtClean="0">
                <a:latin typeface="Calibri" panose="020F0502020204030204" pitchFamily="34" charset="0"/>
              </a:rPr>
              <a:t>økonomi-styring</a:t>
            </a:r>
            <a:r>
              <a:rPr lang="da-DK" sz="1400" dirty="0" smtClean="0">
                <a:latin typeface="Calibri" panose="020F0502020204030204" pitchFamily="34" charset="0"/>
              </a:rPr>
              <a:t> </a:t>
            </a:r>
            <a:r>
              <a:rPr lang="da-DK" sz="1400" dirty="0">
                <a:latin typeface="Calibri" panose="020F0502020204030204" pitchFamily="34" charset="0"/>
              </a:rPr>
              <a:t>ml. regionerne og </a:t>
            </a:r>
            <a:r>
              <a:rPr lang="da-DK" sz="1400" dirty="0" smtClean="0">
                <a:latin typeface="Calibri" panose="020F0502020204030204" pitchFamily="34" charset="0"/>
              </a:rPr>
              <a:t>regeringen i efteråret 2018.</a:t>
            </a:r>
          </a:p>
          <a:p>
            <a:pPr>
              <a:lnSpc>
                <a:spcPct val="100000"/>
              </a:lnSpc>
              <a:spcBef>
                <a:spcPts val="1100"/>
              </a:spcBef>
            </a:pPr>
            <a:r>
              <a:rPr lang="da-DK" sz="1400" dirty="0" smtClean="0">
                <a:latin typeface="Calibri" panose="020F0502020204030204" pitchFamily="34" charset="0"/>
              </a:rPr>
              <a:t>Find inspirationsmaterialet </a:t>
            </a:r>
            <a:r>
              <a:rPr lang="da-DK" sz="1400" dirty="0">
                <a:latin typeface="Calibri" panose="020F0502020204030204" pitchFamily="34" charset="0"/>
              </a:rPr>
              <a:t>på </a:t>
            </a:r>
            <a:r>
              <a:rPr lang="da-DK" sz="1400" dirty="0" smtClean="0">
                <a:latin typeface="Calibri" panose="020F0502020204030204" pitchFamily="34" charset="0"/>
              </a:rPr>
              <a:t>Danske Regioner eller Moderniseringsstyrelsens hjemmeside.</a:t>
            </a:r>
            <a:endParaRPr lang="da-DK" sz="2000" dirty="0" smtClean="0"/>
          </a:p>
        </p:txBody>
      </p:sp>
      <p:sp>
        <p:nvSpPr>
          <p:cNvPr id="5" name="Tekstboks 4"/>
          <p:cNvSpPr txBox="1"/>
          <p:nvPr/>
        </p:nvSpPr>
        <p:spPr>
          <a:xfrm>
            <a:off x="791593" y="5699283"/>
            <a:ext cx="8688783" cy="754053"/>
          </a:xfrm>
          <a:prstGeom prst="rect">
            <a:avLst/>
          </a:prstGeom>
          <a:noFill/>
        </p:spPr>
        <p:txBody>
          <a:bodyPr wrap="square" lIns="0" tIns="0" rIns="0" bIns="0" rtlCol="0">
            <a:spAutoFit/>
          </a:bodyPr>
          <a:lstStyle/>
          <a:p>
            <a:pPr>
              <a:lnSpc>
                <a:spcPct val="100000"/>
              </a:lnSpc>
              <a:spcBef>
                <a:spcPts val="600"/>
              </a:spcBef>
            </a:pPr>
            <a:r>
              <a:rPr lang="da-DK" sz="1200" i="1" dirty="0" smtClean="0"/>
              <a:t>Links til publikationen: </a:t>
            </a:r>
            <a:r>
              <a:rPr lang="da-DK" sz="1200" i="1" dirty="0">
                <a:latin typeface="Calibri" panose="020F0502020204030204" pitchFamily="34" charset="0"/>
                <a:hlinkClick r:id="rId3"/>
              </a:rPr>
              <a:t>https://</a:t>
            </a:r>
            <a:r>
              <a:rPr lang="da-DK" sz="1200" i="1" dirty="0" smtClean="0">
                <a:latin typeface="Calibri" panose="020F0502020204030204" pitchFamily="34" charset="0"/>
                <a:hlinkClick r:id="rId3"/>
              </a:rPr>
              <a:t>www.regioner.dk/media/10461/inspirationskatalog-vedr-vagtplanlaegning-og-personaleanvendelse.pdf</a:t>
            </a:r>
            <a:r>
              <a:rPr lang="da-DK" sz="1200" i="1" dirty="0" smtClean="0">
                <a:latin typeface="Calibri" panose="020F0502020204030204" pitchFamily="34" charset="0"/>
              </a:rPr>
              <a:t> </a:t>
            </a:r>
            <a:r>
              <a:rPr lang="da-DK" sz="1200" i="1" dirty="0" smtClean="0"/>
              <a:t>eller </a:t>
            </a:r>
            <a:r>
              <a:rPr lang="da-DK" sz="1200" i="1" dirty="0">
                <a:latin typeface="Calibri" panose="020F0502020204030204" pitchFamily="34" charset="0"/>
                <a:hlinkClick r:id="rId4"/>
              </a:rPr>
              <a:t>https://</a:t>
            </a:r>
            <a:r>
              <a:rPr lang="da-DK" sz="1200" i="1" dirty="0" smtClean="0">
                <a:latin typeface="Calibri" panose="020F0502020204030204" pitchFamily="34" charset="0"/>
                <a:hlinkClick r:id="rId4"/>
              </a:rPr>
              <a:t>modst.dk/media/30159/inspirationskatalog-vedr-vagtplanlaegning-og-personaleanvendelse.pdf</a:t>
            </a:r>
            <a:r>
              <a:rPr lang="da-DK" sz="1200" i="1" dirty="0" smtClean="0">
                <a:latin typeface="Calibri" panose="020F0502020204030204" pitchFamily="34" charset="0"/>
              </a:rPr>
              <a:t> </a:t>
            </a:r>
            <a:endParaRPr lang="da-DK" sz="1200" i="1" dirty="0">
              <a:latin typeface="Calibri" panose="020F0502020204030204" pitchFamily="34" charset="0"/>
            </a:endParaRPr>
          </a:p>
          <a:p>
            <a:pPr>
              <a:lnSpc>
                <a:spcPct val="100000"/>
              </a:lnSpc>
              <a:spcBef>
                <a:spcPts val="600"/>
              </a:spcBef>
            </a:pPr>
            <a:endParaRPr lang="da-DK" sz="2000" dirty="0" smtClean="0"/>
          </a:p>
        </p:txBody>
      </p:sp>
    </p:spTree>
    <p:extLst>
      <p:ext uri="{BB962C8B-B14F-4D97-AF65-F5344CB8AC3E}">
        <p14:creationId xmlns:p14="http://schemas.microsoft.com/office/powerpoint/2010/main" val="13248181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YRKFxTURJOhphRicqMw3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jx84wyiQPit7hG8dKnu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48M7AvTXT56b.ny4vn3z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3pU2ADyDSz.oR1l_g0fG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YIB_O_rS0KtjqHeOLVnqw"/>
</p:tagLst>
</file>

<file path=ppt/theme/theme1.xml><?xml version="1.0" encoding="utf-8"?>
<a:theme xmlns:a="http://schemas.openxmlformats.org/drawingml/2006/main" name="Blank">
  <a:themeElements>
    <a:clrScheme name="MODST">
      <a:dk1>
        <a:srgbClr val="000000"/>
      </a:dk1>
      <a:lt1>
        <a:srgbClr val="FFFFFF"/>
      </a:lt1>
      <a:dk2>
        <a:srgbClr val="00542E"/>
      </a:dk2>
      <a:lt2>
        <a:srgbClr val="733900"/>
      </a:lt2>
      <a:accent1>
        <a:srgbClr val="00542E"/>
      </a:accent1>
      <a:accent2>
        <a:srgbClr val="7BAA20"/>
      </a:accent2>
      <a:accent3>
        <a:srgbClr val="B09400"/>
      </a:accent3>
      <a:accent4>
        <a:srgbClr val="B06606"/>
      </a:accent4>
      <a:accent5>
        <a:srgbClr val="733900"/>
      </a:accent5>
      <a:accent6>
        <a:srgbClr val="797100"/>
      </a:accent6>
      <a:hlink>
        <a:srgbClr val="B09400"/>
      </a:hlink>
      <a:folHlink>
        <a:srgbClr val="B06606"/>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Blank.potx" id="{E5702D8A-287B-4530-A6BC-2A46F9492FC9}" vid="{3CAFC5B1-81E4-4845-B3B4-49E69CE12B7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1577</TotalTime>
  <Words>781</Words>
  <Application>Microsoft Office PowerPoint</Application>
  <PresentationFormat>Widescreen</PresentationFormat>
  <Paragraphs>117</Paragraphs>
  <Slides>6</Slides>
  <Notes>3</Notes>
  <HiddenSlides>0</HiddenSlides>
  <MMClips>0</MMClips>
  <ScaleCrop>false</ScaleCrop>
  <HeadingPairs>
    <vt:vector size="8" baseType="variant">
      <vt:variant>
        <vt:lpstr>Benyttede skrifttyper</vt:lpstr>
      </vt:variant>
      <vt:variant>
        <vt:i4>3</vt:i4>
      </vt:variant>
      <vt:variant>
        <vt:lpstr>Tema</vt:lpstr>
      </vt:variant>
      <vt:variant>
        <vt:i4>1</vt:i4>
      </vt:variant>
      <vt:variant>
        <vt:lpstr>Integrerede OLE-servere</vt:lpstr>
      </vt:variant>
      <vt:variant>
        <vt:i4>1</vt:i4>
      </vt:variant>
      <vt:variant>
        <vt:lpstr>Slidetitler</vt:lpstr>
      </vt:variant>
      <vt:variant>
        <vt:i4>6</vt:i4>
      </vt:variant>
    </vt:vector>
  </HeadingPairs>
  <TitlesOfParts>
    <vt:vector size="11" baseType="lpstr">
      <vt:lpstr>Arial</vt:lpstr>
      <vt:lpstr>Calibri</vt:lpstr>
      <vt:lpstr>Verdana</vt:lpstr>
      <vt:lpstr>Blank</vt:lpstr>
      <vt:lpstr>think-cell Slide</vt:lpstr>
      <vt:lpstr>Vurderingsramme for  vagtplanlægning på sygehuse</vt:lpstr>
      <vt:lpstr>Introduktion</vt:lpstr>
      <vt:lpstr>Kompetencer og organisering</vt:lpstr>
      <vt:lpstr>Overenskomster og systemunderstøttelse</vt:lpstr>
      <vt:lpstr>Kobling til aktivitet og ledelsesinformation </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Laursen Munk</dc:creator>
  <cp:lastModifiedBy>Thomas Thalund</cp:lastModifiedBy>
  <cp:revision>122</cp:revision>
  <cp:lastPrinted>2019-05-20T13:29:58Z</cp:lastPrinted>
  <dcterms:created xsi:type="dcterms:W3CDTF">2018-11-19T14:37:31Z</dcterms:created>
  <dcterms:modified xsi:type="dcterms:W3CDTF">2019-05-22T10:07:59Z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ies>
</file>