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48" r:id="rId2"/>
    <p:sldId id="342" r:id="rId3"/>
    <p:sldId id="343" r:id="rId4"/>
    <p:sldId id="344" r:id="rId5"/>
    <p:sldId id="347" r:id="rId6"/>
    <p:sldId id="352" r:id="rId7"/>
  </p:sldIdLst>
  <p:sldSz cx="12192000" cy="6858000"/>
  <p:notesSz cx="6810375" cy="99425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orient="horz" pos="259" userDrawn="1">
          <p15:clr>
            <a:srgbClr val="A4A3A4"/>
          </p15:clr>
        </p15:guide>
        <p15:guide id="3" orient="horz" pos="3724" userDrawn="1">
          <p15:clr>
            <a:srgbClr val="A4A3A4"/>
          </p15:clr>
        </p15:guide>
        <p15:guide id="4" orient="horz" pos="3996">
          <p15:clr>
            <a:srgbClr val="A4A3A4"/>
          </p15:clr>
        </p15:guide>
        <p15:guide id="5" orient="horz" pos="114">
          <p15:clr>
            <a:srgbClr val="A4A3A4"/>
          </p15:clr>
        </p15:guide>
        <p15:guide id="6" orient="horz" pos="4207">
          <p15:clr>
            <a:srgbClr val="A4A3A4"/>
          </p15:clr>
        </p15:guide>
        <p15:guide id="7" pos="441">
          <p15:clr>
            <a:srgbClr val="A4A3A4"/>
          </p15:clr>
        </p15:guide>
        <p15:guide id="8" pos="7237">
          <p15:clr>
            <a:srgbClr val="A4A3A4"/>
          </p15:clr>
        </p15:guide>
        <p15:guide id="10" pos="7564">
          <p15:clr>
            <a:srgbClr val="A4A3A4"/>
          </p15:clr>
        </p15:guide>
        <p15:guide id="11" pos="3663">
          <p15:clr>
            <a:srgbClr val="A4A3A4"/>
          </p15:clr>
        </p15:guide>
        <p15:guide id="12" pos="4017">
          <p15:clr>
            <a:srgbClr val="A4A3A4"/>
          </p15:clr>
        </p15:guide>
        <p15:guide id="1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8" autoAdjust="0"/>
  </p:normalViewPr>
  <p:slideViewPr>
    <p:cSldViewPr snapToObjects="1">
      <p:cViewPr varScale="1">
        <p:scale>
          <a:sx n="107" d="100"/>
          <a:sy n="107" d="100"/>
        </p:scale>
        <p:origin x="1356" y="96"/>
      </p:cViewPr>
      <p:guideLst>
        <p:guide orient="horz" pos="913"/>
        <p:guide orient="horz" pos="259"/>
        <p:guide orient="horz" pos="3724"/>
        <p:guide orient="horz" pos="3996"/>
        <p:guide orient="horz" pos="114"/>
        <p:guide orient="horz" pos="4207"/>
        <p:guide pos="441"/>
        <p:guide pos="7237"/>
        <p:guide pos="7564"/>
        <p:guide pos="3663"/>
        <p:guide pos="401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6"/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366" cy="49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0" tIns="47855" rIns="95710" bIns="47855" numCol="1" anchor="t" anchorCtr="0" compatLnSpc="1">
            <a:prstTxWarp prst="textNoShape">
              <a:avLst/>
            </a:prstTxWarp>
          </a:bodyPr>
          <a:lstStyle>
            <a:lvl1pPr defTabSz="957316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487" y="0"/>
            <a:ext cx="2951366" cy="49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0" tIns="47855" rIns="95710" bIns="47855" numCol="1" anchor="t" anchorCtr="0" compatLnSpc="1">
            <a:prstTxWarp prst="textNoShape">
              <a:avLst/>
            </a:prstTxWarp>
          </a:bodyPr>
          <a:lstStyle>
            <a:lvl1pPr algn="r" defTabSz="957316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385"/>
            <a:ext cx="2951366" cy="49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0" tIns="47855" rIns="95710" bIns="47855" numCol="1" anchor="b" anchorCtr="0" compatLnSpc="1">
            <a:prstTxWarp prst="textNoShape">
              <a:avLst/>
            </a:prstTxWarp>
          </a:bodyPr>
          <a:lstStyle>
            <a:lvl1pPr defTabSz="957316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487" y="9444385"/>
            <a:ext cx="2951366" cy="49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0" tIns="47855" rIns="95710" bIns="47855" numCol="1" anchor="b" anchorCtr="0" compatLnSpc="1">
            <a:prstTxWarp prst="textNoShape">
              <a:avLst/>
            </a:prstTxWarp>
          </a:bodyPr>
          <a:lstStyle>
            <a:lvl1pPr algn="r" defTabSz="957316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7BDCB627-C57F-4AEF-9AD3-12F7BE6D30D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366" cy="49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0" tIns="47855" rIns="95710" bIns="47855" numCol="1" anchor="t" anchorCtr="0" compatLnSpc="1">
            <a:prstTxWarp prst="textNoShape">
              <a:avLst/>
            </a:prstTxWarp>
          </a:bodyPr>
          <a:lstStyle>
            <a:lvl1pPr defTabSz="957316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87" y="0"/>
            <a:ext cx="2951366" cy="49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0" tIns="47855" rIns="95710" bIns="47855" numCol="1" anchor="t" anchorCtr="0" compatLnSpc="1">
            <a:prstTxWarp prst="textNoShape">
              <a:avLst/>
            </a:prstTxWarp>
          </a:bodyPr>
          <a:lstStyle>
            <a:lvl1pPr algn="r" defTabSz="957316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62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256" y="4722192"/>
            <a:ext cx="5445863" cy="447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0" tIns="47855" rIns="95710" bIns="478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385"/>
            <a:ext cx="2951366" cy="49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0" tIns="47855" rIns="95710" bIns="47855" numCol="1" anchor="b" anchorCtr="0" compatLnSpc="1">
            <a:prstTxWarp prst="textNoShape">
              <a:avLst/>
            </a:prstTxWarp>
          </a:bodyPr>
          <a:lstStyle>
            <a:lvl1pPr defTabSz="957316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87" y="9444385"/>
            <a:ext cx="2951366" cy="49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0" tIns="47855" rIns="95710" bIns="47855" numCol="1" anchor="b" anchorCtr="0" compatLnSpc="1">
            <a:prstTxWarp prst="textNoShape">
              <a:avLst/>
            </a:prstTxWarp>
          </a:bodyPr>
          <a:lstStyle>
            <a:lvl1pPr algn="r" defTabSz="957316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27848E65-9E75-41AE-BC80-13A10C6B059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50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80974"/>
            <a:ext cx="11828462" cy="6497025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80000"/>
            <a:ext cx="5436000" cy="2988000"/>
          </a:xfrm>
          <a:solidFill>
            <a:schemeClr val="tx2">
              <a:alpha val="80000"/>
            </a:schemeClr>
          </a:solidFill>
        </p:spPr>
        <p:txBody>
          <a:bodyPr lIns="241200" bIns="234000" anchor="b" anchorCtr="0"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6" y="1296563"/>
            <a:ext cx="4967738" cy="1080892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 i maksimalt to linjer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4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719572" y="415184"/>
            <a:ext cx="21456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4860000" tIns="1188000" rIns="4860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550034" y="1450800"/>
            <a:ext cx="3941166" cy="37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334800" y="6098400"/>
            <a:ext cx="21456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385399"/>
            <a:ext cx="3794400" cy="3339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2668" y="415495"/>
            <a:ext cx="10784481" cy="1378015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6800" b="0">
                <a:solidFill>
                  <a:srgbClr val="031D5C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334800" y="6098400"/>
            <a:ext cx="21456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1910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rgbClr val="031D5C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334800" y="6098400"/>
            <a:ext cx="21456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3542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grundsbillede med 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tIns="36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400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600" b="0">
                <a:solidFill>
                  <a:srgbClr val="031D5C"/>
                </a:solidFill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4" name="Pladsholder til diasnummer 3">
            <a:extLst>
              <a:ext uri="{FF2B5EF4-FFF2-40B4-BE49-F238E27FC236}">
                <a16:creationId xmlns:a16="http://schemas.microsoft.com/office/drawing/2014/main" id="{E48F75CC-650D-4B5F-BC95-E31F7CE7D1FE}"/>
              </a:ext>
            </a:extLst>
          </p:cNvPr>
          <p:cNvSpPr txBox="1">
            <a:spLocks/>
          </p:cNvSpPr>
          <p:nvPr userDrawn="1"/>
        </p:nvSpPr>
        <p:spPr>
          <a:xfrm>
            <a:off x="702000" y="6343200"/>
            <a:ext cx="280800" cy="33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9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5B35B2B-70E0-4FED-BA78-0E47DD6E5843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160007" y="1982022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9" name="Pladsholder til tekst 4">
            <a:extLst>
              <a:ext uri="{FF2B5EF4-FFF2-40B4-BE49-F238E27FC236}">
                <a16:creationId xmlns:a16="http://schemas.microsoft.com/office/drawing/2014/main" id="{58F9B986-D249-4E6F-A297-5F6A2F488420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822936" y="2973380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id="{F62A812C-1624-4F93-BB88-19482215D551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6437910" y="2042677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7600" indent="0">
              <a:buNone/>
              <a:defRPr>
                <a:solidFill>
                  <a:schemeClr val="bg1"/>
                </a:solidFill>
              </a:defRPr>
            </a:lvl3pPr>
            <a:lvl4pPr marL="507600" indent="0">
              <a:buNone/>
              <a:defRPr>
                <a:solidFill>
                  <a:schemeClr val="bg1"/>
                </a:solidFill>
              </a:defRPr>
            </a:lvl4pPr>
            <a:lvl5pPr marL="50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3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334800" y="6098400"/>
            <a:ext cx="21456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588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495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27-05-2019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tIns="936000" anchor="ctr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8" y="2723166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7200">
              <a:lnSpc>
                <a:spcPct val="108000"/>
              </a:lnSpc>
              <a:spcBef>
                <a:spcPts val="600"/>
              </a:spcBef>
              <a:buFontTx/>
              <a:buNone/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9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334800" y="6098400"/>
            <a:ext cx="21456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39184" y="180974"/>
            <a:ext cx="11717867" cy="3059113"/>
          </a:xfrm>
        </p:spPr>
        <p:txBody>
          <a:bodyPr/>
          <a:lstStyle>
            <a:lvl1pPr algn="ctr"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39184" y="3240089"/>
            <a:ext cx="11717867" cy="3436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5567" y="5314951"/>
            <a:ext cx="10318751" cy="5873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da-DK" noProof="0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35565" y="6325200"/>
            <a:ext cx="1608040" cy="3528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BE3DA409-F020-475D-AD5F-8B83F385E649}" type="datetime5">
              <a:rPr lang="da-DK" smtClean="0"/>
              <a:pPr/>
              <a:t>maj 2019</a:t>
            </a:fld>
            <a:endParaRPr lang="da-DK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543605" y="6325200"/>
            <a:ext cx="3577795" cy="35280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1401" y="6325200"/>
            <a:ext cx="309033" cy="352800"/>
          </a:xfrm>
          <a:noFill/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fld id="{89C5488A-3F70-4565-8FCD-1E378ED6316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AutoShape 4"/>
          <p:cNvSpPr>
            <a:spLocks/>
          </p:cNvSpPr>
          <p:nvPr/>
        </p:nvSpPr>
        <p:spPr bwMode="gray">
          <a:xfrm>
            <a:off x="-2611967" y="180974"/>
            <a:ext cx="2495549" cy="96949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7200">
              <a:lnSpc>
                <a:spcPct val="100000"/>
              </a:lnSpc>
              <a:spcBef>
                <a:spcPct val="0"/>
              </a:spcBef>
              <a:tabLst>
                <a:tab pos="177800" algn="l"/>
              </a:tabLst>
            </a:pPr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</a:t>
            </a:r>
            <a:r>
              <a:rPr lang="da-DK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billeder</a:t>
            </a:r>
            <a:endParaRPr lang="da-DK" sz="900" b="1" dirty="0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7200">
              <a:lnSpc>
                <a:spcPct val="100000"/>
              </a:lnSpc>
              <a:spcBef>
                <a:spcPct val="0"/>
              </a:spcBef>
              <a:tabLst>
                <a:tab pos="177800" algn="l"/>
              </a:tabLst>
            </a:pPr>
            <a:r>
              <a:rPr lang="da-DK" sz="9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.	</a:t>
            </a:r>
            <a:r>
              <a:rPr lang="da-DK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på den aktuelle side og vælg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’gitter og hjælpelinjer’</a:t>
            </a:r>
          </a:p>
          <a:p>
            <a:pPr algn="r" defTabSz="457200">
              <a:lnSpc>
                <a:spcPct val="100000"/>
              </a:lnSpc>
              <a:spcBef>
                <a:spcPct val="0"/>
              </a:spcBef>
              <a:tabLst>
                <a:tab pos="177800" algn="l"/>
              </a:tabLst>
            </a:pP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	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’Vis’ tegnehjælpelinjer på skærmen</a:t>
            </a:r>
          </a:p>
          <a:p>
            <a:pPr algn="r" defTabSz="457200">
              <a:lnSpc>
                <a:spcPct val="100000"/>
              </a:lnSpc>
              <a:spcBef>
                <a:spcPct val="0"/>
              </a:spcBef>
              <a:buFontTx/>
              <a:buAutoNum type="arabicPeriod" startAt="3"/>
              <a:tabLst>
                <a:tab pos="177800" algn="l"/>
              </a:tabLst>
            </a:pP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“OK”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35567" y="3789040"/>
            <a:ext cx="10318751" cy="1401192"/>
          </a:xfrm>
        </p:spPr>
        <p:txBody>
          <a:bodyPr anchor="b" anchorCtr="0"/>
          <a:lstStyle>
            <a:lvl1pPr>
              <a:lnSpc>
                <a:spcPct val="98000"/>
              </a:lnSpc>
              <a:defRPr sz="4400" cap="none" baseline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8974" y="6051600"/>
            <a:ext cx="2861284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/>
          <p:cNvSpPr>
            <a:spLocks/>
          </p:cNvSpPr>
          <p:nvPr userDrawn="1"/>
        </p:nvSpPr>
        <p:spPr bwMode="gray">
          <a:xfrm>
            <a:off x="-2634213" y="5871960"/>
            <a:ext cx="2495549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defTabSz="457200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Dato med stort bogstav</a:t>
            </a:r>
            <a:endParaRPr lang="da-DK" sz="900" b="1" dirty="0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marL="0" indent="0" algn="r" defTabSz="457200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177800" algn="l"/>
              </a:tabLst>
            </a:pPr>
            <a:r>
              <a:rPr lang="da-DK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1. Vælg ‘Indsæt’ i topmenu</a:t>
            </a:r>
          </a:p>
          <a:p>
            <a:pPr marL="0" indent="0" algn="r" defTabSz="457200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177800" algn="l"/>
              </a:tabLst>
            </a:pPr>
            <a:r>
              <a:rPr lang="da-DK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2. Vælg ‘Sidehoved &amp; Sidefod’</a:t>
            </a:r>
          </a:p>
          <a:p>
            <a:pPr marL="0" indent="0" algn="r" defTabSz="457200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177800" algn="l"/>
              </a:tabLst>
            </a:pPr>
            <a:r>
              <a:rPr lang="da-DK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3. Skriv ønsket dato ind i feltet </a:t>
            </a:r>
            <a:br>
              <a:rPr lang="da-DK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</a:br>
            <a:r>
              <a:rPr lang="da-DK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for fast dato</a:t>
            </a:r>
          </a:p>
          <a:p>
            <a: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7800" algn="l"/>
              </a:tabLst>
              <a:defRPr/>
            </a:pPr>
            <a:r>
              <a:rPr lang="da-DK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Tryk ’Anvend på alle</a:t>
            </a:r>
            <a:r>
              <a:rPr lang="da-DK" sz="9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’</a:t>
            </a:r>
            <a:endParaRPr lang="da-DK" sz="900" dirty="0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22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7438" y="179387"/>
            <a:ext cx="2952000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her og indsæt billede via Vælg billeder- eller Rediger-knappen.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600" y="6385399"/>
            <a:ext cx="3794400" cy="33395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334800" y="6098400"/>
            <a:ext cx="21456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her og indsæt billede via Vælg billeder- eller Rediger-knappen.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334800" y="6098400"/>
            <a:ext cx="21456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050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999" y="1800000"/>
            <a:ext cx="5113013" cy="3780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800000"/>
            <a:ext cx="5111550" cy="378084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069546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EC3F75E-2523-455F-A9B8-E56849A341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1675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endParaRPr lang="da-DK" dirty="0"/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id="{3B5D24CB-3AF8-4350-9CBE-2E687A160A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147104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01675" y="1450800"/>
            <a:ext cx="5113337" cy="44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599" y="1800000"/>
            <a:ext cx="5112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600"/>
              </a:spcBef>
            </a:pP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900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900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31D5C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16343FA3-6DF0-494E-B3DF-AE59C5136C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0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400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286731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1357273"/>
            <a:ext cx="10785475" cy="4532856"/>
          </a:xfrm>
        </p:spPr>
        <p:txBody>
          <a:bodyPr/>
          <a:lstStyle>
            <a:lvl1pPr algn="ctr">
              <a:lnSpc>
                <a:spcPct val="88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Logo hvid">
            <a:extLst>
              <a:ext uri="{FF2B5EF4-FFF2-40B4-BE49-F238E27FC236}">
                <a16:creationId xmlns:a16="http://schemas.microsoft.com/office/drawing/2014/main" id="{84BA9FF1-E7C4-4483-8E52-BAEC15C859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34800" y="6096948"/>
            <a:ext cx="2145028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1052825"/>
            <a:ext cx="10784481" cy="487375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Logo hvid">
            <a:extLst>
              <a:ext uri="{FF2B5EF4-FFF2-40B4-BE49-F238E27FC236}">
                <a16:creationId xmlns:a16="http://schemas.microsoft.com/office/drawing/2014/main" id="{CB33F9C0-0B65-4993-B14B-C55BD270E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34800" y="6096948"/>
            <a:ext cx="2145028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67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Logo" descr="U:\Moderniseringsstyrelsen\Jobs\3589_Koncernfaelles skabelonloesning i FM styrelser\Received\Work\MODST_Logo.emf">
            <a:extLst>
              <a:ext uri="{FF2B5EF4-FFF2-40B4-BE49-F238E27FC236}">
                <a16:creationId xmlns:a16="http://schemas.microsoft.com/office/drawing/2014/main" id="{F007EA09-6085-4607-A0DB-293B2B242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04" y="6096948"/>
            <a:ext cx="2154321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-2400944" y="6015004"/>
            <a:ext cx="2282411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 tekst i sidefod</a:t>
            </a:r>
          </a:p>
          <a:p>
            <a:pPr algn="r">
              <a:lnSpc>
                <a:spcPct val="108000"/>
              </a:lnSpc>
              <a:spcBef>
                <a:spcPts val="600"/>
              </a:spcBef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i top menuen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Sidehoved og Sidefod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Skriv titel på præsentation ind i tekstfeltet</a:t>
            </a:r>
            <a:b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da-DK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Tryk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Anvend på alle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27-05-2019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385399"/>
            <a:ext cx="3794400" cy="3339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385399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738" r:id="rId3"/>
    <p:sldLayoutId id="2147483739" r:id="rId4"/>
    <p:sldLayoutId id="2147483658" r:id="rId5"/>
    <p:sldLayoutId id="2147483729" r:id="rId6"/>
    <p:sldLayoutId id="2147483730" r:id="rId7"/>
    <p:sldLayoutId id="2147483720" r:id="rId8"/>
    <p:sldLayoutId id="2147483691" r:id="rId9"/>
    <p:sldLayoutId id="2147483741" r:id="rId10"/>
    <p:sldLayoutId id="2147483732" r:id="rId11"/>
    <p:sldLayoutId id="2147483740" r:id="rId12"/>
    <p:sldLayoutId id="2147483735" r:id="rId13"/>
    <p:sldLayoutId id="2147483661" r:id="rId14"/>
    <p:sldLayoutId id="2147483727" r:id="rId15"/>
    <p:sldLayoutId id="2147483736" r:id="rId16"/>
    <p:sldLayoutId id="2147483742" r:id="rId1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0" cap="none" baseline="0">
          <a:solidFill>
            <a:srgbClr val="031D5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216000" indent="-216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Font typeface="Arial" panose="020B0604020202020204" pitchFamily="34" charset="0"/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8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6pPr>
      <a:lvl7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7pPr>
      <a:lvl8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8pPr>
      <a:lvl9pPr marL="759600" indent="-252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 userDrawn="1">
          <p15:clr>
            <a:srgbClr val="F26B43"/>
          </p15:clr>
        </p15:guide>
        <p15:guide id="2" pos="723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25" userDrawn="1">
          <p15:clr>
            <a:srgbClr val="F26B43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billede 6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2" b="18672"/>
          <a:stretch>
            <a:fillRect/>
          </a:stretch>
        </p:blipFill>
        <p:spPr/>
      </p:pic>
      <p:sp>
        <p:nvSpPr>
          <p:cNvPr id="5" name="Pladsholder til dias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C5488A-3F70-4565-8FCD-1E378ED63165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935567" y="3789040"/>
            <a:ext cx="10318751" cy="648072"/>
          </a:xfrm>
        </p:spPr>
        <p:txBody>
          <a:bodyPr/>
          <a:lstStyle/>
          <a:p>
            <a:r>
              <a:rPr lang="da-DK" dirty="0" smtClean="0"/>
              <a:t>Introduktion til RejsUd - FGU</a:t>
            </a:r>
            <a:endParaRPr lang="da-D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180974"/>
            <a:ext cx="11717867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boks 7"/>
          <p:cNvSpPr txBox="1"/>
          <p:nvPr/>
        </p:nvSpPr>
        <p:spPr>
          <a:xfrm>
            <a:off x="623392" y="5731229"/>
            <a:ext cx="374441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lang="da-DK" sz="2000" dirty="0" err="1" smtClean="0">
                <a:solidFill>
                  <a:schemeClr val="bg1">
                    <a:lumMod val="95000"/>
                  </a:schemeClr>
                </a:solidFill>
              </a:rPr>
              <a:t>Webinar</a:t>
            </a:r>
            <a:r>
              <a:rPr lang="da-DK" sz="2000" dirty="0" smtClean="0">
                <a:solidFill>
                  <a:schemeClr val="bg1">
                    <a:lumMod val="95000"/>
                  </a:schemeClr>
                </a:solidFill>
              </a:rPr>
              <a:t> Maj 2019</a:t>
            </a:r>
          </a:p>
        </p:txBody>
      </p:sp>
    </p:spTree>
    <p:extLst>
      <p:ext uri="{BB962C8B-B14F-4D97-AF65-F5344CB8AC3E}">
        <p14:creationId xmlns:p14="http://schemas.microsoft.com/office/powerpoint/2010/main" val="25105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1675" y="361840"/>
            <a:ext cx="10785475" cy="474872"/>
          </a:xfrm>
        </p:spPr>
        <p:txBody>
          <a:bodyPr/>
          <a:lstStyle/>
          <a:p>
            <a:r>
              <a:rPr lang="da-DK" dirty="0" smtClean="0">
                <a:solidFill>
                  <a:schemeClr val="tx2"/>
                </a:solidFill>
              </a:rPr>
              <a:t>RejsUd-proces (Altid 4-øjne)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7" name="Pladsholder til diasnummer 4"/>
          <p:cNvSpPr txBox="1">
            <a:spLocks/>
          </p:cNvSpPr>
          <p:nvPr/>
        </p:nvSpPr>
        <p:spPr>
          <a:xfrm>
            <a:off x="702668" y="6442248"/>
            <a:ext cx="279770" cy="1714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9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0B6ECE14-DE6A-47DB-A2E9-53D91F6F3E38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621505" y="3013898"/>
            <a:ext cx="279400" cy="144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26483" y="1416584"/>
            <a:ext cx="459341" cy="1598758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eaVert" wrap="square" lIns="95782" tIns="47891" rIns="95782" bIns="47891">
            <a:spAutoFit/>
          </a:bodyPr>
          <a:lstStyle>
            <a:lvl1pPr marL="279400" indent="-2794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a-DK" altLang="da-DK" sz="1600" b="1" dirty="0" smtClean="0">
                <a:solidFill>
                  <a:schemeClr val="bg1"/>
                </a:solidFill>
                <a:latin typeface="+mj-lt"/>
                <a:cs typeface="Arial" charset="0"/>
              </a:rPr>
              <a:t>Flow </a:t>
            </a:r>
            <a:r>
              <a:rPr lang="da-DK" altLang="da-DK" sz="1600" b="1" dirty="0">
                <a:solidFill>
                  <a:schemeClr val="bg1"/>
                </a:solidFill>
                <a:latin typeface="+mj-lt"/>
                <a:cs typeface="Arial" charset="0"/>
              </a:rPr>
              <a:t>i </a:t>
            </a:r>
            <a:r>
              <a:rPr lang="da-DK" altLang="da-DK" sz="16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RejsUd</a:t>
            </a:r>
            <a:endParaRPr lang="en-US" altLang="da-DK" sz="16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9075" y="3341499"/>
            <a:ext cx="439592" cy="121906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eaVert" wrap="square" lIns="95782" tIns="47891" rIns="95782" bIns="47891">
            <a:spAutoFit/>
          </a:bodyPr>
          <a:lstStyle>
            <a:lvl1pPr marL="279400" indent="-2794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a-DK" altLang="da-DK" sz="1600" b="1" dirty="0" smtClean="0">
                <a:solidFill>
                  <a:schemeClr val="bg1"/>
                </a:solidFill>
                <a:latin typeface="+mj-lt"/>
                <a:cs typeface="Arial" charset="0"/>
              </a:rPr>
              <a:t>Handling</a:t>
            </a:r>
            <a:endParaRPr lang="en-US" altLang="da-DK" sz="16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705642" y="3150423"/>
            <a:ext cx="9998869" cy="144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1546214" y="2283971"/>
            <a:ext cx="1848595" cy="588818"/>
          </a:xfrm>
          <a:prstGeom prst="homePlate">
            <a:avLst>
              <a:gd name="adj" fmla="val 62868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1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794972" y="2306416"/>
            <a:ext cx="1091116" cy="57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marL="279400" indent="-2794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</a:pPr>
            <a:r>
              <a:rPr lang="da-DK" altLang="da-DK" sz="1400" b="1" dirty="0" smtClean="0">
                <a:solidFill>
                  <a:schemeClr val="bg1"/>
                </a:solidFill>
                <a:latin typeface="+mj-lt"/>
                <a:cs typeface="Arial" charset="0"/>
              </a:rPr>
              <a:t>Rejsende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</a:pPr>
            <a:r>
              <a:rPr lang="da-DK" altLang="da-DK" sz="1400" b="1" dirty="0" smtClean="0">
                <a:solidFill>
                  <a:schemeClr val="bg1"/>
                </a:solidFill>
                <a:latin typeface="+mj-lt"/>
                <a:cs typeface="Arial" charset="0"/>
              </a:rPr>
              <a:t>(Sekretær)</a:t>
            </a:r>
            <a:endParaRPr lang="da-DK" altLang="da-DK" sz="14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4" name="AutoShape 28"/>
          <p:cNvSpPr>
            <a:spLocks noChangeArrowheads="1"/>
          </p:cNvSpPr>
          <p:nvPr/>
        </p:nvSpPr>
        <p:spPr bwMode="auto">
          <a:xfrm>
            <a:off x="5835813" y="2309875"/>
            <a:ext cx="1679040" cy="584055"/>
          </a:xfrm>
          <a:prstGeom prst="homePlate">
            <a:avLst>
              <a:gd name="adj" fmla="val 62439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5835813" y="2445462"/>
            <a:ext cx="1556331" cy="329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782" tIns="47891" rIns="95782" bIns="47891">
            <a:spAutoFit/>
          </a:bodyPr>
          <a:lstStyle>
            <a:lvl1pPr marL="279400" indent="-2794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a-DK" altLang="da-DK" sz="1400" b="1" dirty="0" smtClean="0">
                <a:solidFill>
                  <a:schemeClr val="bg1"/>
                </a:solidFill>
                <a:latin typeface="+mj-lt"/>
                <a:cs typeface="Arial" charset="0"/>
              </a:rPr>
              <a:t>Godkender</a:t>
            </a:r>
            <a:endParaRPr lang="da-DK" altLang="da-DK" sz="14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pic>
        <p:nvPicPr>
          <p:cNvPr id="16" name="Picture 25" descr="66_100_P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246" y="1390745"/>
            <a:ext cx="681879" cy="66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2" descr="66_Light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50" y="1384363"/>
            <a:ext cx="775349" cy="63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3719736" y="3341500"/>
            <a:ext cx="1800200" cy="108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a-DK" altLang="da-DK" sz="1200" dirty="0" smtClean="0">
                <a:solidFill>
                  <a:srgbClr val="000000"/>
                </a:solidFill>
                <a:latin typeface="+mj-lt"/>
              </a:rPr>
              <a:t>Kontrollerer rejseregler er overholdt og underskriver afregningen på vegne af den rejsende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5835813" y="3358290"/>
            <a:ext cx="1988379" cy="29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a-DK" altLang="da-DK" sz="1200" dirty="0" smtClean="0">
                <a:solidFill>
                  <a:srgbClr val="000000"/>
                </a:solidFill>
                <a:latin typeface="+mj-lt"/>
              </a:rPr>
              <a:t>Godkender afregning</a:t>
            </a:r>
            <a:endParaRPr lang="da-DK" altLang="da-DK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3719736" y="2289168"/>
            <a:ext cx="1800200" cy="588818"/>
          </a:xfrm>
          <a:prstGeom prst="homePlate">
            <a:avLst>
              <a:gd name="adj" fmla="val 7775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791744" y="2422331"/>
            <a:ext cx="1440160" cy="329410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 lIns="95782" tIns="47891" rIns="95782" bIns="47891">
            <a:spAutoFit/>
          </a:bodyPr>
          <a:lstStyle>
            <a:lvl1pPr marL="279400" indent="-2794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a-DK" altLang="da-DK" sz="1400" b="1" dirty="0" smtClean="0">
                <a:solidFill>
                  <a:schemeClr val="bg1"/>
                </a:solidFill>
                <a:latin typeface="+mj-lt"/>
                <a:cs typeface="Arial" charset="0"/>
              </a:rPr>
              <a:t>Kontrollant</a:t>
            </a:r>
            <a:endParaRPr lang="en-US" altLang="da-DK" sz="14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pic>
        <p:nvPicPr>
          <p:cNvPr id="22" name="Picture 18" descr="04_100_DarkGreen"/>
          <p:cNvPicPr>
            <a:picLocks noChangeAspect="1" noChangeArrowheads="1"/>
          </p:cNvPicPr>
          <p:nvPr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725" y="1355644"/>
            <a:ext cx="526947" cy="647122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551400" y="3346496"/>
            <a:ext cx="1796463" cy="29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a-DK" altLang="da-DK" sz="1200" dirty="0" smtClean="0">
                <a:solidFill>
                  <a:srgbClr val="000000"/>
                </a:solidFill>
                <a:latin typeface="+mj-lt"/>
              </a:rPr>
              <a:t>Opretter afregningen</a:t>
            </a:r>
            <a:endParaRPr lang="da-DK" altLang="da-DK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713302" y="4699500"/>
            <a:ext cx="1006321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57425" y="4843515"/>
            <a:ext cx="459341" cy="144016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vert="eaVert" wrap="square" lIns="95782" tIns="47891" rIns="95782" bIns="47891">
            <a:spAutoFit/>
          </a:bodyPr>
          <a:lstStyle>
            <a:lvl1pPr marL="279400" indent="-2794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7263" eaLnBrk="0" hangingPunct="0"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tabLst>
                <a:tab pos="6588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da-DK" sz="1600" b="1" dirty="0" smtClean="0">
                <a:solidFill>
                  <a:schemeClr val="bg1"/>
                </a:solidFill>
                <a:latin typeface="+mj-lt"/>
                <a:cs typeface="Arial" charset="0"/>
              </a:rPr>
              <a:t>4 </a:t>
            </a:r>
            <a:r>
              <a:rPr lang="en-US" altLang="da-DK" sz="16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øjne</a:t>
            </a:r>
            <a:r>
              <a:rPr lang="en-US" altLang="da-DK" sz="1600" b="1" dirty="0" smtClean="0">
                <a:solidFill>
                  <a:schemeClr val="bg1"/>
                </a:solidFill>
                <a:latin typeface="+mj-lt"/>
                <a:cs typeface="Arial" charset="0"/>
              </a:rPr>
              <a:t> </a:t>
            </a:r>
            <a:r>
              <a:rPr lang="en-US" altLang="da-DK" sz="1600" b="1" dirty="0" err="1" smtClean="0">
                <a:solidFill>
                  <a:schemeClr val="bg1"/>
                </a:solidFill>
                <a:latin typeface="+mj-lt"/>
                <a:cs typeface="Arial" charset="0"/>
              </a:rPr>
              <a:t>princip</a:t>
            </a:r>
            <a:endParaRPr lang="en-US" altLang="da-DK" sz="16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791743" y="4841657"/>
            <a:ext cx="2044069" cy="108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a-DK" altLang="da-DK" sz="1200" dirty="0" smtClean="0">
                <a:solidFill>
                  <a:srgbClr val="000000"/>
                </a:solidFill>
                <a:latin typeface="+mj-lt"/>
              </a:rPr>
              <a:t>Brugeren som udfører den sidste handling inden godkendelsen, ”Underskriver” afregningen (første 2 øjne)</a:t>
            </a:r>
            <a:endParaRPr lang="da-DK" altLang="da-DK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6112246" y="4843515"/>
            <a:ext cx="1999978" cy="69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a-DK" altLang="da-DK" sz="1200" dirty="0" smtClean="0">
                <a:solidFill>
                  <a:srgbClr val="000000"/>
                </a:solidFill>
                <a:latin typeface="+mj-lt"/>
              </a:rPr>
              <a:t>Brugeren som ”Godkender” afregningen (sidste 2 øjne)</a:t>
            </a:r>
            <a:endParaRPr lang="da-DK" altLang="da-DK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584563" y="4841657"/>
            <a:ext cx="1796463" cy="108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a-DK" altLang="da-DK" sz="1200" dirty="0" smtClean="0">
                <a:solidFill>
                  <a:srgbClr val="000000"/>
                </a:solidFill>
                <a:latin typeface="+mj-lt"/>
              </a:rPr>
              <a:t>Brugerne som opretter afregningen er ikke en del af 4 øjne princippet, ved brug af kontrollant som underskriver </a:t>
            </a:r>
            <a:endParaRPr lang="da-DK" altLang="da-DK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" name="Tekstboks 29"/>
          <p:cNvSpPr txBox="1"/>
          <p:nvPr/>
        </p:nvSpPr>
        <p:spPr>
          <a:xfrm>
            <a:off x="2135560" y="980728"/>
            <a:ext cx="79208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2000" dirty="0" smtClean="0"/>
              <a:t>FGU</a:t>
            </a:r>
          </a:p>
        </p:txBody>
      </p:sp>
      <p:sp>
        <p:nvSpPr>
          <p:cNvPr id="31" name="Tekstboks 30"/>
          <p:cNvSpPr txBox="1"/>
          <p:nvPr/>
        </p:nvSpPr>
        <p:spPr>
          <a:xfrm>
            <a:off x="3946358" y="980728"/>
            <a:ext cx="117161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2000" dirty="0" smtClean="0"/>
              <a:t>SAM/FGU</a:t>
            </a:r>
          </a:p>
        </p:txBody>
      </p:sp>
      <p:sp>
        <p:nvSpPr>
          <p:cNvPr id="32" name="Tekstboks 31"/>
          <p:cNvSpPr txBox="1"/>
          <p:nvPr/>
        </p:nvSpPr>
        <p:spPr>
          <a:xfrm>
            <a:off x="6112246" y="980728"/>
            <a:ext cx="56308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2000" dirty="0" smtClean="0"/>
              <a:t>FGU</a:t>
            </a:r>
          </a:p>
        </p:txBody>
      </p:sp>
      <p:grpSp>
        <p:nvGrpSpPr>
          <p:cNvPr id="33" name="Group 23"/>
          <p:cNvGrpSpPr>
            <a:grpSpLocks/>
          </p:cNvGrpSpPr>
          <p:nvPr/>
        </p:nvGrpSpPr>
        <p:grpSpPr bwMode="auto">
          <a:xfrm>
            <a:off x="11352584" y="2192460"/>
            <a:ext cx="609600" cy="720148"/>
            <a:chOff x="4377" y="3612"/>
            <a:chExt cx="442" cy="499"/>
          </a:xfrm>
        </p:grpSpPr>
        <p:pic>
          <p:nvPicPr>
            <p:cNvPr id="34" name="Picture 24" descr="12_DarkGree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9" y="3749"/>
              <a:ext cx="26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25" descr="09a_DarkGree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7" y="3612"/>
              <a:ext cx="260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7968208" y="3341500"/>
            <a:ext cx="1656183" cy="88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a-DK" altLang="da-DK" sz="1200" dirty="0" smtClean="0">
                <a:solidFill>
                  <a:srgbClr val="000000"/>
                </a:solidFill>
                <a:latin typeface="+mj-lt"/>
              </a:rPr>
              <a:t>Samles i én batch pr dag og overføres automatisk til Navision </a:t>
            </a:r>
            <a:endParaRPr lang="da-DK" altLang="da-DK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7" name="AutoShape 21"/>
          <p:cNvSpPr>
            <a:spLocks noChangeArrowheads="1"/>
          </p:cNvSpPr>
          <p:nvPr/>
        </p:nvSpPr>
        <p:spPr bwMode="auto">
          <a:xfrm>
            <a:off x="9624392" y="2283971"/>
            <a:ext cx="1584176" cy="627711"/>
          </a:xfrm>
          <a:prstGeom prst="homePlate">
            <a:avLst>
              <a:gd name="adj" fmla="val 62868"/>
            </a:avLst>
          </a:prstGeom>
          <a:solidFill>
            <a:srgbClr val="FFD3A7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Bogfør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Navision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42" descr="66_LightBlue"/>
          <p:cNvPicPr>
            <a:picLocks noChangeAspect="1" noChangeArrowheads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796" y="1550379"/>
            <a:ext cx="775349" cy="636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kstboks 38"/>
          <p:cNvSpPr txBox="1"/>
          <p:nvPr/>
        </p:nvSpPr>
        <p:spPr>
          <a:xfrm>
            <a:off x="9691795" y="980728"/>
            <a:ext cx="122874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2000" dirty="0" smtClean="0"/>
              <a:t>SAM/FGU</a:t>
            </a:r>
          </a:p>
        </p:txBody>
      </p:sp>
      <p:sp>
        <p:nvSpPr>
          <p:cNvPr id="41" name="Line 46"/>
          <p:cNvSpPr>
            <a:spLocks noChangeShapeType="1"/>
          </p:cNvSpPr>
          <p:nvPr/>
        </p:nvSpPr>
        <p:spPr bwMode="auto">
          <a:xfrm flipV="1">
            <a:off x="8400256" y="2651392"/>
            <a:ext cx="378041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9691796" y="3358290"/>
            <a:ext cx="1840082" cy="29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da-DK" altLang="da-DK" sz="1200" dirty="0" smtClean="0">
                <a:solidFill>
                  <a:srgbClr val="000000"/>
                </a:solidFill>
                <a:latin typeface="+mj-lt"/>
              </a:rPr>
              <a:t>Bogføres i Navision</a:t>
            </a:r>
            <a:endParaRPr lang="da-DK" altLang="da-DK" sz="12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76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1675" y="361840"/>
            <a:ext cx="10785475" cy="546880"/>
          </a:xfrm>
        </p:spPr>
        <p:txBody>
          <a:bodyPr/>
          <a:lstStyle/>
          <a:p>
            <a:r>
              <a:rPr lang="da-DK" dirty="0" smtClean="0">
                <a:solidFill>
                  <a:schemeClr val="tx2"/>
                </a:solidFill>
              </a:rPr>
              <a:t>Standard roller i RejsUd2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5" name="Pladsholder til diasnummer 4"/>
          <p:cNvSpPr txBox="1">
            <a:spLocks/>
          </p:cNvSpPr>
          <p:nvPr/>
        </p:nvSpPr>
        <p:spPr>
          <a:xfrm>
            <a:off x="702668" y="6323877"/>
            <a:ext cx="279770" cy="1714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9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0B6ECE14-DE6A-47DB-A2E9-53D91F6F3E38}" type="slidenum">
              <a:rPr lang="da-DK" smtClean="0"/>
              <a:pPr/>
              <a:t>3</a:t>
            </a:fld>
            <a:endParaRPr lang="da-DK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956410"/>
              </p:ext>
            </p:extLst>
          </p:nvPr>
        </p:nvGraphicFramePr>
        <p:xfrm>
          <a:off x="702668" y="908719"/>
          <a:ext cx="10073852" cy="469979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474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9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685">
                <a:tc>
                  <a:txBody>
                    <a:bodyPr/>
                    <a:lstStyle/>
                    <a:p>
                      <a:r>
                        <a:rPr lang="da-DK" dirty="0" smtClean="0"/>
                        <a:t>Navn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Rettigheder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36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Rolle RejsUd: </a:t>
                      </a:r>
                      <a:r>
                        <a:rPr lang="da-DK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Controller </a:t>
                      </a:r>
                      <a:endParaRPr lang="da-DK" sz="12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Se-adgang</a:t>
                      </a:r>
                      <a:r>
                        <a:rPr lang="da-DK" sz="1200" baseline="0" dirty="0" smtClean="0"/>
                        <a:t> til systemet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136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Rolle </a:t>
                      </a:r>
                      <a:r>
                        <a:rPr lang="da-DK" sz="1200" b="1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RejsUd</a:t>
                      </a:r>
                      <a:r>
                        <a:rPr lang="da-DK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: Rejsende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b="1" dirty="0" smtClean="0"/>
                        <a:t>Alm. Rejsende, kan se egne afregninger</a:t>
                      </a:r>
                      <a:endParaRPr lang="da-DK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36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Rolle RejsUd: Rejsende (med bestilling)</a:t>
                      </a:r>
                      <a:endParaRPr lang="da-DK" sz="12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- inkl. bestilling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3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Rolle </a:t>
                      </a:r>
                      <a:r>
                        <a:rPr lang="da-DK" sz="1200" b="1" i="0" u="none" strike="noStrike" dirty="0" err="1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RejsUd</a:t>
                      </a:r>
                      <a:r>
                        <a:rPr lang="da-DK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: Kontrollant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b="1" dirty="0" smtClean="0"/>
                        <a:t>Kan kontrollere afregninger</a:t>
                      </a:r>
                      <a:r>
                        <a:rPr lang="da-DK" sz="1200" b="1" baseline="0" dirty="0" smtClean="0"/>
                        <a:t> som sendes til brugeren</a:t>
                      </a:r>
                      <a:endParaRPr lang="da-DK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10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Rolle RejsUd: Organisationskontrollant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b="1" dirty="0" smtClean="0"/>
                        <a:t>Kan kontrollere afregninger som sendes</a:t>
                      </a:r>
                      <a:r>
                        <a:rPr lang="da-DK" sz="1200" b="1" baseline="0" dirty="0" smtClean="0"/>
                        <a:t> til brugeren + behandle alle afregninger til kontrol i øvrigt</a:t>
                      </a:r>
                      <a:endParaRPr lang="da-DK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105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Rolle RejsUd: </a:t>
                      </a:r>
                      <a:r>
                        <a:rPr lang="da-DK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Godkender</a:t>
                      </a:r>
                      <a:endParaRPr lang="da-DK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b="1" dirty="0" smtClean="0"/>
                        <a:t>Alm. Rejsende + Godkender af afregninger sendt til brugeren (husk</a:t>
                      </a:r>
                      <a:r>
                        <a:rPr lang="da-DK" sz="1200" b="1" baseline="0" dirty="0" smtClean="0"/>
                        <a:t> prokura)</a:t>
                      </a:r>
                      <a:r>
                        <a:rPr lang="da-DK" sz="1200" b="1" dirty="0" smtClean="0"/>
                        <a:t>. Kan kun se ”egne” afregninger</a:t>
                      </a:r>
                      <a:endParaRPr lang="da-DK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36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Rolle </a:t>
                      </a:r>
                      <a:r>
                        <a:rPr lang="da-DK" sz="12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RejsUd</a:t>
                      </a:r>
                      <a:r>
                        <a:rPr lang="da-DK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: Godkender (</a:t>
                      </a:r>
                      <a:r>
                        <a:rPr lang="da-DK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med bestilling)</a:t>
                      </a:r>
                      <a:endParaRPr lang="da-DK" sz="12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- inkl.</a:t>
                      </a:r>
                      <a:r>
                        <a:rPr lang="da-DK" sz="1200" baseline="0" dirty="0" smtClean="0"/>
                        <a:t> bestilling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8947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Rolle RejsUd: </a:t>
                      </a:r>
                      <a:r>
                        <a:rPr lang="da-DK" sz="12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Fordeler </a:t>
                      </a:r>
                      <a:endParaRPr lang="da-DK" sz="12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b="1" dirty="0" smtClean="0"/>
                        <a:t>Kan</a:t>
                      </a:r>
                      <a:r>
                        <a:rPr lang="da-DK" sz="1200" b="1" baseline="0" dirty="0" smtClean="0"/>
                        <a:t> se og håndtere alle afregninger i flow + opsætte omdirigering på korttransaktioner (indeholdt i organisationskontrollant)</a:t>
                      </a:r>
                      <a:endParaRPr lang="da-DK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136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Rolle RejsUd: Fordeler (med bestilling</a:t>
                      </a:r>
                      <a:r>
                        <a:rPr lang="da-DK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) </a:t>
                      </a:r>
                      <a:endParaRPr lang="da-DK" sz="12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-</a:t>
                      </a:r>
                      <a:r>
                        <a:rPr lang="da-DK" sz="1200" baseline="0" dirty="0" smtClean="0"/>
                        <a:t> inkl. bestilling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136">
                <a:tc>
                  <a:txBody>
                    <a:bodyPr/>
                    <a:lstStyle/>
                    <a:p>
                      <a:pPr algn="l" fontAlgn="ctr"/>
                      <a:r>
                        <a:rPr lang="da-DK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Rolle </a:t>
                      </a:r>
                      <a:r>
                        <a:rPr lang="da-DK" sz="1200" b="1" i="0" u="none" strike="noStrike" dirty="0" err="1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RejsUd</a:t>
                      </a:r>
                      <a:r>
                        <a:rPr lang="da-DK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: Lokal systemadministrator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da-DK" sz="1200" b="1" dirty="0" smtClean="0"/>
                        <a:t>Kan</a:t>
                      </a:r>
                      <a:r>
                        <a:rPr lang="da-DK" sz="1200" b="1" baseline="0" dirty="0" smtClean="0"/>
                        <a:t> foretage de fleste opsætninger i </a:t>
                      </a:r>
                      <a:r>
                        <a:rPr lang="da-DK" sz="1200" b="1" baseline="0" dirty="0" err="1" smtClean="0"/>
                        <a:t>RejsUd</a:t>
                      </a:r>
                      <a:r>
                        <a:rPr lang="da-DK" sz="1200" b="1" baseline="0" dirty="0" smtClean="0"/>
                        <a:t> og IndFak</a:t>
                      </a:r>
                      <a:endParaRPr lang="da-DK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kstboks 6"/>
          <p:cNvSpPr txBox="1"/>
          <p:nvPr/>
        </p:nvSpPr>
        <p:spPr>
          <a:xfrm>
            <a:off x="1259632" y="6225267"/>
            <a:ext cx="4608512" cy="282513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b="1" dirty="0" smtClean="0"/>
              <a:t>OBS: Sekretæren er IKKE en rolle i RejsUd2</a:t>
            </a:r>
          </a:p>
        </p:txBody>
      </p:sp>
    </p:spTree>
    <p:extLst>
      <p:ext uri="{BB962C8B-B14F-4D97-AF65-F5344CB8AC3E}">
        <p14:creationId xmlns:p14="http://schemas.microsoft.com/office/powerpoint/2010/main" val="1234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1675" y="188640"/>
            <a:ext cx="10785475" cy="504056"/>
          </a:xfrm>
        </p:spPr>
        <p:txBody>
          <a:bodyPr/>
          <a:lstStyle/>
          <a:p>
            <a:r>
              <a:rPr lang="da-DK" dirty="0" smtClean="0">
                <a:solidFill>
                  <a:schemeClr val="tx2"/>
                </a:solidFill>
              </a:rPr>
              <a:t>Udvalgte administrationsopgaver RejsUd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9377" y="1052736"/>
            <a:ext cx="11521280" cy="5400600"/>
          </a:xfrm>
        </p:spPr>
        <p:txBody>
          <a:bodyPr/>
          <a:lstStyle/>
          <a:p>
            <a:pPr marL="342900" lvl="2" indent="-342900">
              <a:spcBef>
                <a:spcPts val="1100"/>
              </a:spcBef>
              <a:buFont typeface="Arial" panose="020B0604020202020204" pitchFamily="34" charset="0"/>
              <a:buAutoNum type="arabicPeriod"/>
            </a:pPr>
            <a:r>
              <a:rPr lang="da-DK" sz="2000" dirty="0" smtClean="0">
                <a:ea typeface="+mn-ea"/>
                <a:cs typeface="+mn-cs"/>
              </a:rPr>
              <a:t>Oprettelse </a:t>
            </a:r>
            <a:r>
              <a:rPr lang="da-DK" sz="2000" dirty="0">
                <a:ea typeface="+mn-ea"/>
                <a:cs typeface="+mn-cs"/>
              </a:rPr>
              <a:t>af brugere, roller </a:t>
            </a:r>
            <a:r>
              <a:rPr lang="da-DK" sz="2000" dirty="0" smtClean="0">
                <a:ea typeface="+mn-ea"/>
                <a:cs typeface="+mn-cs"/>
              </a:rPr>
              <a:t>samt RejsUd oplysninger pr medarbejder</a:t>
            </a:r>
            <a:endParaRPr lang="da-DK" sz="2000" dirty="0">
              <a:ea typeface="+mn-ea"/>
              <a:cs typeface="+mn-cs"/>
            </a:endParaRPr>
          </a:p>
          <a:p>
            <a:pPr marL="342900" lvl="2" indent="-342900">
              <a:spcBef>
                <a:spcPts val="1100"/>
              </a:spcBef>
              <a:buFont typeface="Arial" panose="020B0604020202020204" pitchFamily="34" charset="0"/>
              <a:buAutoNum type="arabicPeriod"/>
            </a:pPr>
            <a:r>
              <a:rPr lang="da-DK" sz="2000" dirty="0">
                <a:ea typeface="+mn-ea"/>
                <a:cs typeface="+mn-cs"/>
              </a:rPr>
              <a:t>Tildel prokura (beløbsgrænser) for medarbejdere med rolle </a:t>
            </a:r>
            <a:r>
              <a:rPr lang="da-DK" sz="2000" dirty="0" smtClean="0">
                <a:ea typeface="+mn-ea"/>
                <a:cs typeface="+mn-cs"/>
              </a:rPr>
              <a:t>”RejsUd-Godkender” (uafhængig af prokura som er tildelt brugeren i IndFak – som kun gælder faktura) </a:t>
            </a:r>
            <a:endParaRPr lang="da-DK" sz="2000" dirty="0">
              <a:ea typeface="+mn-ea"/>
              <a:cs typeface="+mn-cs"/>
            </a:endParaRPr>
          </a:p>
          <a:p>
            <a:pPr marL="342900" lvl="2" indent="-342900">
              <a:spcBef>
                <a:spcPts val="1100"/>
              </a:spcBef>
              <a:buFont typeface="Arial" panose="020B0604020202020204" pitchFamily="34" charset="0"/>
              <a:buAutoNum type="arabicPeriod"/>
            </a:pPr>
            <a:r>
              <a:rPr lang="da-DK" sz="2000" dirty="0">
                <a:ea typeface="+mn-ea"/>
                <a:cs typeface="+mn-cs"/>
              </a:rPr>
              <a:t>Vedligeholdelse af kontorhierarki (afspejler godkendelseshierarki og/eller organisationshierarkiet</a:t>
            </a:r>
            <a:r>
              <a:rPr lang="da-DK" sz="2000" dirty="0" smtClean="0">
                <a:ea typeface="+mn-ea"/>
                <a:cs typeface="+mn-cs"/>
              </a:rPr>
              <a:t>)</a:t>
            </a:r>
          </a:p>
          <a:p>
            <a:pPr marL="342900" lvl="2" indent="-342900">
              <a:spcBef>
                <a:spcPts val="1100"/>
              </a:spcBef>
              <a:buFont typeface="Arial" panose="020B0604020202020204" pitchFamily="34" charset="0"/>
              <a:buAutoNum type="arabicPeriod"/>
            </a:pPr>
            <a:r>
              <a:rPr lang="da-DK" sz="2000" dirty="0" err="1" smtClean="0">
                <a:ea typeface="+mn-ea"/>
                <a:cs typeface="+mn-cs"/>
              </a:rPr>
              <a:t>Evt</a:t>
            </a:r>
            <a:r>
              <a:rPr lang="da-DK" sz="2000" dirty="0" smtClean="0">
                <a:ea typeface="+mn-ea"/>
                <a:cs typeface="+mn-cs"/>
              </a:rPr>
              <a:t> opsætning af omdirigeringsregler hvis de afviger fra IndFak godkendelseshierarkiet</a:t>
            </a:r>
            <a:endParaRPr lang="da-DK" sz="2000" dirty="0">
              <a:ea typeface="+mn-ea"/>
              <a:cs typeface="+mn-cs"/>
            </a:endParaRPr>
          </a:p>
          <a:p>
            <a:pPr marL="342900" lvl="2" indent="-342900">
              <a:spcBef>
                <a:spcPts val="1100"/>
              </a:spcBef>
              <a:buFont typeface="Arial" panose="020B0604020202020204" pitchFamily="34" charset="0"/>
              <a:buAutoNum type="arabicPeriod"/>
            </a:pPr>
            <a:r>
              <a:rPr lang="da-DK" sz="2000" dirty="0">
                <a:ea typeface="+mn-ea"/>
                <a:cs typeface="+mn-cs"/>
              </a:rPr>
              <a:t>Flytning af brugere, så de indsættes i deres respektive godkendelseshierarki/kontorer(værksteder</a:t>
            </a:r>
            <a:r>
              <a:rPr lang="da-DK" sz="2000" dirty="0" smtClean="0">
                <a:ea typeface="+mn-ea"/>
                <a:cs typeface="+mn-cs"/>
              </a:rPr>
              <a:t>)</a:t>
            </a:r>
            <a:endParaRPr lang="da-DK" sz="2000" dirty="0">
              <a:ea typeface="+mn-ea"/>
              <a:cs typeface="+mn-cs"/>
            </a:endParaRPr>
          </a:p>
          <a:p>
            <a:pPr marL="0" lvl="8" indent="0">
              <a:spcBef>
                <a:spcPts val="1100"/>
              </a:spcBef>
              <a:buNone/>
            </a:pPr>
            <a:r>
              <a:rPr lang="da-DK" sz="2000" dirty="0" smtClean="0">
                <a:ea typeface="+mn-ea"/>
                <a:cs typeface="+mn-cs"/>
              </a:rPr>
              <a:t>	Rejsende -&gt; (</a:t>
            </a:r>
            <a:r>
              <a:rPr lang="da-DK" sz="2000" dirty="0" err="1" smtClean="0">
                <a:ea typeface="+mn-ea"/>
                <a:cs typeface="+mn-cs"/>
              </a:rPr>
              <a:t>evt</a:t>
            </a:r>
            <a:r>
              <a:rPr lang="da-DK" sz="2000" dirty="0" smtClean="0">
                <a:ea typeface="+mn-ea"/>
                <a:cs typeface="+mn-cs"/>
              </a:rPr>
              <a:t> Kontrollant) -&gt; Godkender</a:t>
            </a:r>
            <a:endParaRPr lang="da-DK" sz="2000" dirty="0">
              <a:ea typeface="+mn-ea"/>
              <a:cs typeface="+mn-cs"/>
            </a:endParaRPr>
          </a:p>
          <a:p>
            <a:pPr marL="342900" lvl="2" indent="-342900">
              <a:spcBef>
                <a:spcPts val="1100"/>
              </a:spcBef>
              <a:buFont typeface="Arial" panose="020B0604020202020204" pitchFamily="34" charset="0"/>
              <a:buAutoNum type="arabicPeriod"/>
            </a:pPr>
            <a:r>
              <a:rPr lang="da-DK" sz="2000" dirty="0">
                <a:ea typeface="+mn-ea"/>
                <a:cs typeface="+mn-cs"/>
              </a:rPr>
              <a:t>Opsæt </a:t>
            </a:r>
            <a:r>
              <a:rPr lang="da-DK" sz="2000" dirty="0" smtClean="0">
                <a:ea typeface="+mn-ea"/>
                <a:cs typeface="+mn-cs"/>
              </a:rPr>
              <a:t>af nye omkostningstyper og autokontering</a:t>
            </a:r>
          </a:p>
          <a:p>
            <a:pPr marL="342900" lvl="2" indent="-342900">
              <a:spcBef>
                <a:spcPts val="1100"/>
              </a:spcBef>
              <a:buFont typeface="Arial" panose="020B0604020202020204" pitchFamily="34" charset="0"/>
              <a:buAutoNum type="arabicPeriod"/>
            </a:pPr>
            <a:endParaRPr lang="da-DK" sz="2000" dirty="0" smtClean="0"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3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1675" y="361840"/>
            <a:ext cx="10785475" cy="546880"/>
          </a:xfrm>
        </p:spPr>
        <p:txBody>
          <a:bodyPr/>
          <a:lstStyle/>
          <a:p>
            <a:r>
              <a:rPr lang="da-DK" dirty="0" smtClean="0">
                <a:solidFill>
                  <a:schemeClr val="tx2"/>
                </a:solidFill>
              </a:rPr>
              <a:t>Demo af RejsUd - administration</a:t>
            </a:r>
            <a:endParaRPr lang="da-DK" dirty="0">
              <a:solidFill>
                <a:schemeClr val="tx2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36" y="1124744"/>
            <a:ext cx="10418032" cy="502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Spørgsmål?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1219200"/>
            <a:ext cx="446563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2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oderniseringsstyrelsen">
      <a:dk1>
        <a:srgbClr val="000000"/>
      </a:dk1>
      <a:lt1>
        <a:srgbClr val="FFFFFF"/>
      </a:lt1>
      <a:dk2>
        <a:srgbClr val="00542E"/>
      </a:dk2>
      <a:lt2>
        <a:srgbClr val="6E91A0"/>
      </a:lt2>
      <a:accent1>
        <a:srgbClr val="00AAD2"/>
      </a:accent1>
      <a:accent2>
        <a:srgbClr val="5591CD"/>
      </a:accent2>
      <a:accent3>
        <a:srgbClr val="7050B9"/>
      </a:accent3>
      <a:accent4>
        <a:srgbClr val="A5005F"/>
      </a:accent4>
      <a:accent5>
        <a:srgbClr val="F0005F"/>
      </a:accent5>
      <a:accent6>
        <a:srgbClr val="B06606"/>
      </a:accent6>
      <a:hlink>
        <a:srgbClr val="0000FF"/>
      </a:hlink>
      <a:folHlink>
        <a:srgbClr val="800080"/>
      </a:folHlink>
    </a:clrScheme>
    <a:fontScheme name="DK Finansminister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E5702D8A-287B-4530-A6BC-2A46F9492FC9}" vid="{3CAFC5B1-81E4-4845-B3B4-49E69CE12B7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879</TotalTime>
  <Words>360</Words>
  <Application>Microsoft Office PowerPoint</Application>
  <PresentationFormat>Widescreen</PresentationFormat>
  <Paragraphs>66</Paragraphs>
  <Slides>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8" baseType="lpstr">
      <vt:lpstr>Arial</vt:lpstr>
      <vt:lpstr>Blank</vt:lpstr>
      <vt:lpstr>Introduktion til RejsUd - FGU</vt:lpstr>
      <vt:lpstr>RejsUd-proces (Altid 4-øjne)</vt:lpstr>
      <vt:lpstr>Standard roller i RejsUd2</vt:lpstr>
      <vt:lpstr>Udvalgte administrationsopgaver RejsUd</vt:lpstr>
      <vt:lpstr>Demo af RejsUd - administration</vt:lpstr>
      <vt:lpstr>Spørgsmål?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Stine Puk Ellehammer</dc:creator>
  <cp:lastModifiedBy>Stine Puk Ellehammer</cp:lastModifiedBy>
  <cp:revision>35</cp:revision>
  <cp:lastPrinted>2019-04-05T11:35:16Z</cp:lastPrinted>
  <dcterms:created xsi:type="dcterms:W3CDTF">2018-10-10T11:28:33Z</dcterms:created>
  <dcterms:modified xsi:type="dcterms:W3CDTF">2019-05-27T08:44:02Z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</Properties>
</file>